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0" r:id="rId2"/>
    <p:sldId id="266" r:id="rId3"/>
    <p:sldId id="267" r:id="rId4"/>
    <p:sldId id="290" r:id="rId5"/>
    <p:sldId id="284" r:id="rId6"/>
    <p:sldId id="279" r:id="rId7"/>
    <p:sldId id="294" r:id="rId8"/>
    <p:sldId id="292" r:id="rId9"/>
    <p:sldId id="273" r:id="rId10"/>
    <p:sldId id="286" r:id="rId11"/>
    <p:sldId id="287" r:id="rId12"/>
    <p:sldId id="288" r:id="rId13"/>
    <p:sldId id="268" r:id="rId14"/>
    <p:sldId id="275" r:id="rId15"/>
    <p:sldId id="285" r:id="rId16"/>
    <p:sldId id="283" r:id="rId17"/>
    <p:sldId id="278" r:id="rId18"/>
    <p:sldId id="281" r:id="rId19"/>
    <p:sldId id="282"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showGuides="1">
      <p:cViewPr varScale="1">
        <p:scale>
          <a:sx n="108" d="100"/>
          <a:sy n="108" d="100"/>
        </p:scale>
        <p:origin x="224"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26" Type="http://schemas.microsoft.com/office/2016/11/relationships/changesInfo" Target="changesInfos/changesInfo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Hendrischke" userId="3dd81cf059d6cd2f" providerId="LiveId" clId="{D0A3E786-E9D3-40B1-968D-8D2786811A9A}"/>
    <pc:docChg chg="undo redo custSel addSld delSld modSld sldOrd">
      <pc:chgData name="Thomas Hendrischke" userId="3dd81cf059d6cd2f" providerId="LiveId" clId="{D0A3E786-E9D3-40B1-968D-8D2786811A9A}" dt="2020-07-05T21:04:58.730" v="928" actId="6549"/>
      <pc:docMkLst>
        <pc:docMk/>
      </pc:docMkLst>
      <pc:sldChg chg="modSp mod">
        <pc:chgData name="Thomas Hendrischke" userId="3dd81cf059d6cd2f" providerId="LiveId" clId="{D0A3E786-E9D3-40B1-968D-8D2786811A9A}" dt="2020-07-05T20:39:55.270" v="512" actId="20577"/>
        <pc:sldMkLst>
          <pc:docMk/>
          <pc:sldMk cId="1668783432" sldId="266"/>
        </pc:sldMkLst>
        <pc:spChg chg="mod">
          <ac:chgData name="Thomas Hendrischke" userId="3dd81cf059d6cd2f" providerId="LiveId" clId="{D0A3E786-E9D3-40B1-968D-8D2786811A9A}" dt="2020-07-05T20:39:55.270" v="512" actId="20577"/>
          <ac:spMkLst>
            <pc:docMk/>
            <pc:sldMk cId="1668783432" sldId="266"/>
            <ac:spMk id="3" creationId="{52E4BC61-CDFA-4BCD-85FF-49D047D0FADD}"/>
          </ac:spMkLst>
        </pc:spChg>
      </pc:sldChg>
      <pc:sldChg chg="modSp mod">
        <pc:chgData name="Thomas Hendrischke" userId="3dd81cf059d6cd2f" providerId="LiveId" clId="{D0A3E786-E9D3-40B1-968D-8D2786811A9A}" dt="2020-07-05T20:38:03.291" v="508" actId="6549"/>
        <pc:sldMkLst>
          <pc:docMk/>
          <pc:sldMk cId="2787789089" sldId="267"/>
        </pc:sldMkLst>
        <pc:spChg chg="mod">
          <ac:chgData name="Thomas Hendrischke" userId="3dd81cf059d6cd2f" providerId="LiveId" clId="{D0A3E786-E9D3-40B1-968D-8D2786811A9A}" dt="2020-07-05T20:38:03.291" v="508" actId="6549"/>
          <ac:spMkLst>
            <pc:docMk/>
            <pc:sldMk cId="2787789089" sldId="267"/>
            <ac:spMk id="3" creationId="{52E4BC61-CDFA-4BCD-85FF-49D047D0FADD}"/>
          </ac:spMkLst>
        </pc:spChg>
      </pc:sldChg>
      <pc:sldChg chg="modSp mod">
        <pc:chgData name="Thomas Hendrischke" userId="3dd81cf059d6cd2f" providerId="LiveId" clId="{D0A3E786-E9D3-40B1-968D-8D2786811A9A}" dt="2020-07-05T20:22:50.615" v="505" actId="20577"/>
        <pc:sldMkLst>
          <pc:docMk/>
          <pc:sldMk cId="201849718" sldId="268"/>
        </pc:sldMkLst>
        <pc:spChg chg="mod">
          <ac:chgData name="Thomas Hendrischke" userId="3dd81cf059d6cd2f" providerId="LiveId" clId="{D0A3E786-E9D3-40B1-968D-8D2786811A9A}" dt="2020-07-05T20:22:50.615" v="505" actId="20577"/>
          <ac:spMkLst>
            <pc:docMk/>
            <pc:sldMk cId="201849718" sldId="268"/>
            <ac:spMk id="3" creationId="{52E4BC61-CDFA-4BCD-85FF-49D047D0FADD}"/>
          </ac:spMkLst>
        </pc:spChg>
      </pc:sldChg>
      <pc:sldChg chg="modSp mod">
        <pc:chgData name="Thomas Hendrischke" userId="3dd81cf059d6cd2f" providerId="LiveId" clId="{D0A3E786-E9D3-40B1-968D-8D2786811A9A}" dt="2020-07-05T20:12:41.593" v="133" actId="6549"/>
        <pc:sldMkLst>
          <pc:docMk/>
          <pc:sldMk cId="2255015838" sldId="275"/>
        </pc:sldMkLst>
        <pc:spChg chg="mod">
          <ac:chgData name="Thomas Hendrischke" userId="3dd81cf059d6cd2f" providerId="LiveId" clId="{D0A3E786-E9D3-40B1-968D-8D2786811A9A}" dt="2020-07-05T20:12:41.593" v="133" actId="6549"/>
          <ac:spMkLst>
            <pc:docMk/>
            <pc:sldMk cId="2255015838" sldId="275"/>
            <ac:spMk id="3" creationId="{52E4BC61-CDFA-4BCD-85FF-49D047D0FADD}"/>
          </ac:spMkLst>
        </pc:spChg>
      </pc:sldChg>
      <pc:sldChg chg="addSp modSp del mod">
        <pc:chgData name="Thomas Hendrischke" userId="3dd81cf059d6cd2f" providerId="LiveId" clId="{D0A3E786-E9D3-40B1-968D-8D2786811A9A}" dt="2020-07-05T20:20:05.462" v="343" actId="2696"/>
        <pc:sldMkLst>
          <pc:docMk/>
          <pc:sldMk cId="791497689" sldId="277"/>
        </pc:sldMkLst>
        <pc:graphicFrameChg chg="add mod modGraphic">
          <ac:chgData name="Thomas Hendrischke" userId="3dd81cf059d6cd2f" providerId="LiveId" clId="{D0A3E786-E9D3-40B1-968D-8D2786811A9A}" dt="2020-07-05T20:19:26.950" v="342" actId="20577"/>
          <ac:graphicFrameMkLst>
            <pc:docMk/>
            <pc:sldMk cId="791497689" sldId="277"/>
            <ac:graphicFrameMk id="16" creationId="{1BA25242-C505-4DC5-873C-4652BF199C0E}"/>
          </ac:graphicFrameMkLst>
        </pc:graphicFrameChg>
        <pc:picChg chg="add mod">
          <ac:chgData name="Thomas Hendrischke" userId="3dd81cf059d6cd2f" providerId="LiveId" clId="{D0A3E786-E9D3-40B1-968D-8D2786811A9A}" dt="2020-07-05T20:13:40.006" v="135" actId="1076"/>
          <ac:picMkLst>
            <pc:docMk/>
            <pc:sldMk cId="791497689" sldId="277"/>
            <ac:picMk id="3" creationId="{FCE0F550-8961-4BF9-AAF0-4C5C82FECAFC}"/>
          </ac:picMkLst>
        </pc:picChg>
      </pc:sldChg>
      <pc:sldChg chg="modSp mod">
        <pc:chgData name="Thomas Hendrischke" userId="3dd81cf059d6cd2f" providerId="LiveId" clId="{D0A3E786-E9D3-40B1-968D-8D2786811A9A}" dt="2020-07-05T21:03:24.631" v="902" actId="1076"/>
        <pc:sldMkLst>
          <pc:docMk/>
          <pc:sldMk cId="1604439071" sldId="279"/>
        </pc:sldMkLst>
        <pc:spChg chg="mod">
          <ac:chgData name="Thomas Hendrischke" userId="3dd81cf059d6cd2f" providerId="LiveId" clId="{D0A3E786-E9D3-40B1-968D-8D2786811A9A}" dt="2020-07-05T20:21:21.872" v="384" actId="6549"/>
          <ac:spMkLst>
            <pc:docMk/>
            <pc:sldMk cId="1604439071" sldId="279"/>
            <ac:spMk id="3" creationId="{BF2A584C-428A-4938-9911-3B6DCF0B6994}"/>
          </ac:spMkLst>
        </pc:spChg>
        <pc:spChg chg="mod">
          <ac:chgData name="Thomas Hendrischke" userId="3dd81cf059d6cd2f" providerId="LiveId" clId="{D0A3E786-E9D3-40B1-968D-8D2786811A9A}" dt="2020-07-05T21:03:24.631" v="902" actId="1076"/>
          <ac:spMkLst>
            <pc:docMk/>
            <pc:sldMk cId="1604439071" sldId="279"/>
            <ac:spMk id="7" creationId="{B8BB8D03-A343-4CCD-B477-63FFDC1674E5}"/>
          </ac:spMkLst>
        </pc:spChg>
      </pc:sldChg>
      <pc:sldChg chg="modSp mod ord">
        <pc:chgData name="Thomas Hendrischke" userId="3dd81cf059d6cd2f" providerId="LiveId" clId="{D0A3E786-E9D3-40B1-968D-8D2786811A9A}" dt="2020-07-05T21:03:45.451" v="904"/>
        <pc:sldMkLst>
          <pc:docMk/>
          <pc:sldMk cId="1113172046" sldId="282"/>
        </pc:sldMkLst>
        <pc:spChg chg="mod">
          <ac:chgData name="Thomas Hendrischke" userId="3dd81cf059d6cd2f" providerId="LiveId" clId="{D0A3E786-E9D3-40B1-968D-8D2786811A9A}" dt="2020-07-05T21:02:32.926" v="901" actId="404"/>
          <ac:spMkLst>
            <pc:docMk/>
            <pc:sldMk cId="1113172046" sldId="282"/>
            <ac:spMk id="3" creationId="{98F5FA81-DF50-46AC-9AA3-7A3A976D43CC}"/>
          </ac:spMkLst>
        </pc:spChg>
      </pc:sldChg>
      <pc:sldChg chg="addSp delSp modSp new mod">
        <pc:chgData name="Thomas Hendrischke" userId="3dd81cf059d6cd2f" providerId="LiveId" clId="{D0A3E786-E9D3-40B1-968D-8D2786811A9A}" dt="2020-07-05T18:13:50.150" v="12" actId="1076"/>
        <pc:sldMkLst>
          <pc:docMk/>
          <pc:sldMk cId="3756395621" sldId="283"/>
        </pc:sldMkLst>
        <pc:graphicFrameChg chg="add mod">
          <ac:chgData name="Thomas Hendrischke" userId="3dd81cf059d6cd2f" providerId="LiveId" clId="{D0A3E786-E9D3-40B1-968D-8D2786811A9A}" dt="2020-07-05T18:12:53.251" v="3"/>
          <ac:graphicFrameMkLst>
            <pc:docMk/>
            <pc:sldMk cId="3756395621" sldId="283"/>
            <ac:graphicFrameMk id="5" creationId="{59624B49-38EE-4139-8033-84FFFAD14602}"/>
          </ac:graphicFrameMkLst>
        </pc:graphicFrameChg>
        <pc:picChg chg="add del mod">
          <ac:chgData name="Thomas Hendrischke" userId="3dd81cf059d6cd2f" providerId="LiveId" clId="{D0A3E786-E9D3-40B1-968D-8D2786811A9A}" dt="2020-07-05T18:13:28.247" v="7" actId="478"/>
          <ac:picMkLst>
            <pc:docMk/>
            <pc:sldMk cId="3756395621" sldId="283"/>
            <ac:picMk id="6" creationId="{70BD3F99-638F-4B42-AD07-5C7C6FBA1C1D}"/>
          </ac:picMkLst>
        </pc:picChg>
        <pc:picChg chg="add mod">
          <ac:chgData name="Thomas Hendrischke" userId="3dd81cf059d6cd2f" providerId="LiveId" clId="{D0A3E786-E9D3-40B1-968D-8D2786811A9A}" dt="2020-07-05T18:13:50.150" v="12" actId="1076"/>
          <ac:picMkLst>
            <pc:docMk/>
            <pc:sldMk cId="3756395621" sldId="283"/>
            <ac:picMk id="7" creationId="{5B708938-BF84-45FD-9A69-082F830E0521}"/>
          </ac:picMkLst>
        </pc:picChg>
      </pc:sldChg>
      <pc:sldChg chg="addSp delSp modSp add mod">
        <pc:chgData name="Thomas Hendrischke" userId="3dd81cf059d6cd2f" providerId="LiveId" clId="{D0A3E786-E9D3-40B1-968D-8D2786811A9A}" dt="2020-07-05T21:01:46.686" v="866" actId="6549"/>
        <pc:sldMkLst>
          <pc:docMk/>
          <pc:sldMk cId="1741899272" sldId="284"/>
        </pc:sldMkLst>
        <pc:spChg chg="add del mod">
          <ac:chgData name="Thomas Hendrischke" userId="3dd81cf059d6cd2f" providerId="LiveId" clId="{D0A3E786-E9D3-40B1-968D-8D2786811A9A}" dt="2020-07-05T20:55:50.630" v="555" actId="21"/>
          <ac:spMkLst>
            <pc:docMk/>
            <pc:sldMk cId="1741899272" sldId="284"/>
            <ac:spMk id="3" creationId="{46AA12A8-62BC-43E9-8AE4-26BAE77E4984}"/>
          </ac:spMkLst>
        </pc:spChg>
        <pc:spChg chg="mod">
          <ac:chgData name="Thomas Hendrischke" userId="3dd81cf059d6cd2f" providerId="LiveId" clId="{D0A3E786-E9D3-40B1-968D-8D2786811A9A}" dt="2020-07-05T21:01:46.686" v="866" actId="6549"/>
          <ac:spMkLst>
            <pc:docMk/>
            <pc:sldMk cId="1741899272" sldId="284"/>
            <ac:spMk id="20" creationId="{A4F565F5-FDC7-43C8-96C9-6F52FB7C9030}"/>
          </ac:spMkLst>
        </pc:spChg>
      </pc:sldChg>
      <pc:sldChg chg="addSp modSp new mod modClrScheme chgLayout">
        <pc:chgData name="Thomas Hendrischke" userId="3dd81cf059d6cd2f" providerId="LiveId" clId="{D0A3E786-E9D3-40B1-968D-8D2786811A9A}" dt="2020-07-05T20:11:51.992" v="127" actId="1076"/>
        <pc:sldMkLst>
          <pc:docMk/>
          <pc:sldMk cId="931382936" sldId="285"/>
        </pc:sldMkLst>
        <pc:spChg chg="mod ord">
          <ac:chgData name="Thomas Hendrischke" userId="3dd81cf059d6cd2f" providerId="LiveId" clId="{D0A3E786-E9D3-40B1-968D-8D2786811A9A}" dt="2020-07-05T20:11:15.939" v="106" actId="700"/>
          <ac:spMkLst>
            <pc:docMk/>
            <pc:sldMk cId="931382936" sldId="285"/>
            <ac:spMk id="2" creationId="{9329B338-E387-402D-83A7-30F83B7C1A96}"/>
          </ac:spMkLst>
        </pc:spChg>
        <pc:spChg chg="mod ord">
          <ac:chgData name="Thomas Hendrischke" userId="3dd81cf059d6cd2f" providerId="LiveId" clId="{D0A3E786-E9D3-40B1-968D-8D2786811A9A}" dt="2020-07-05T20:11:15.939" v="106" actId="700"/>
          <ac:spMkLst>
            <pc:docMk/>
            <pc:sldMk cId="931382936" sldId="285"/>
            <ac:spMk id="3" creationId="{A1E9CD97-0EFE-4626-A545-5EFC492A8EA7}"/>
          </ac:spMkLst>
        </pc:spChg>
        <pc:spChg chg="mod ord">
          <ac:chgData name="Thomas Hendrischke" userId="3dd81cf059d6cd2f" providerId="LiveId" clId="{D0A3E786-E9D3-40B1-968D-8D2786811A9A}" dt="2020-07-05T20:11:15.939" v="106" actId="700"/>
          <ac:spMkLst>
            <pc:docMk/>
            <pc:sldMk cId="931382936" sldId="285"/>
            <ac:spMk id="4" creationId="{AF9EF791-60B6-47B1-B40B-66ACACCCCE19}"/>
          </ac:spMkLst>
        </pc:spChg>
        <pc:spChg chg="add mod ord">
          <ac:chgData name="Thomas Hendrischke" userId="3dd81cf059d6cd2f" providerId="LiveId" clId="{D0A3E786-E9D3-40B1-968D-8D2786811A9A}" dt="2020-07-05T20:11:48.114" v="126" actId="14100"/>
          <ac:spMkLst>
            <pc:docMk/>
            <pc:sldMk cId="931382936" sldId="285"/>
            <ac:spMk id="6" creationId="{4BE682F7-845D-443F-8088-7973A665D9B6}"/>
          </ac:spMkLst>
        </pc:spChg>
        <pc:graphicFrameChg chg="add mod modGraphic">
          <ac:chgData name="Thomas Hendrischke" userId="3dd81cf059d6cd2f" providerId="LiveId" clId="{D0A3E786-E9D3-40B1-968D-8D2786811A9A}" dt="2020-07-05T20:11:51.992" v="127" actId="1076"/>
          <ac:graphicFrameMkLst>
            <pc:docMk/>
            <pc:sldMk cId="931382936" sldId="285"/>
            <ac:graphicFrameMk id="5" creationId="{E28AB1E6-2D7E-4329-AB59-26426F315136}"/>
          </ac:graphicFrameMkLst>
        </pc:graphicFrameChg>
      </pc:sldChg>
      <pc:sldChg chg="add ord">
        <pc:chgData name="Thomas Hendrischke" userId="3dd81cf059d6cd2f" providerId="LiveId" clId="{D0A3E786-E9D3-40B1-968D-8D2786811A9A}" dt="2020-07-05T21:04:05.115" v="906"/>
        <pc:sldMkLst>
          <pc:docMk/>
          <pc:sldMk cId="3429003332" sldId="286"/>
        </pc:sldMkLst>
      </pc:sldChg>
      <pc:sldChg chg="add ord">
        <pc:chgData name="Thomas Hendrischke" userId="3dd81cf059d6cd2f" providerId="LiveId" clId="{D0A3E786-E9D3-40B1-968D-8D2786811A9A}" dt="2020-07-05T21:04:05.115" v="906"/>
        <pc:sldMkLst>
          <pc:docMk/>
          <pc:sldMk cId="3336452024" sldId="287"/>
        </pc:sldMkLst>
      </pc:sldChg>
      <pc:sldChg chg="modSp add mod ord">
        <pc:chgData name="Thomas Hendrischke" userId="3dd81cf059d6cd2f" providerId="LiveId" clId="{D0A3E786-E9D3-40B1-968D-8D2786811A9A}" dt="2020-07-05T21:04:58.730" v="928" actId="6549"/>
        <pc:sldMkLst>
          <pc:docMk/>
          <pc:sldMk cId="3410920633" sldId="288"/>
        </pc:sldMkLst>
        <pc:spChg chg="mod">
          <ac:chgData name="Thomas Hendrischke" userId="3dd81cf059d6cd2f" providerId="LiveId" clId="{D0A3E786-E9D3-40B1-968D-8D2786811A9A}" dt="2020-07-05T21:04:34.672" v="913" actId="20577"/>
          <ac:spMkLst>
            <pc:docMk/>
            <pc:sldMk cId="3410920633" sldId="288"/>
            <ac:spMk id="13" creationId="{D75CB29C-1B4A-4A0D-A640-8FA4C8A76CCC}"/>
          </ac:spMkLst>
        </pc:spChg>
        <pc:spChg chg="mod">
          <ac:chgData name="Thomas Hendrischke" userId="3dd81cf059d6cd2f" providerId="LiveId" clId="{D0A3E786-E9D3-40B1-968D-8D2786811A9A}" dt="2020-07-05T21:04:58.730" v="928" actId="6549"/>
          <ac:spMkLst>
            <pc:docMk/>
            <pc:sldMk cId="3410920633" sldId="288"/>
            <ac:spMk id="14" creationId="{245D3441-9AFE-489A-8197-CB62637E622B}"/>
          </ac:spMkLst>
        </pc:spChg>
      </pc:sldChg>
      <pc:sldChg chg="delSp modSp add del mod">
        <pc:chgData name="Thomas Hendrischke" userId="3dd81cf059d6cd2f" providerId="LiveId" clId="{D0A3E786-E9D3-40B1-968D-8D2786811A9A}" dt="2020-07-05T20:56:14.938" v="559" actId="47"/>
        <pc:sldMkLst>
          <pc:docMk/>
          <pc:sldMk cId="950417477" sldId="289"/>
        </pc:sldMkLst>
        <pc:spChg chg="del mod">
          <ac:chgData name="Thomas Hendrischke" userId="3dd81cf059d6cd2f" providerId="LiveId" clId="{D0A3E786-E9D3-40B1-968D-8D2786811A9A}" dt="2020-07-05T20:54:55.205" v="551"/>
          <ac:spMkLst>
            <pc:docMk/>
            <pc:sldMk cId="950417477" sldId="289"/>
            <ac:spMk id="3" creationId="{46AA12A8-62BC-43E9-8AE4-26BAE77E4984}"/>
          </ac:spMkLst>
        </pc:spChg>
        <pc:spChg chg="mod">
          <ac:chgData name="Thomas Hendrischke" userId="3dd81cf059d6cd2f" providerId="LiveId" clId="{D0A3E786-E9D3-40B1-968D-8D2786811A9A}" dt="2020-07-05T20:54:51.808" v="549" actId="6549"/>
          <ac:spMkLst>
            <pc:docMk/>
            <pc:sldMk cId="950417477" sldId="289"/>
            <ac:spMk id="20" creationId="{A4F565F5-FDC7-43C8-96C9-6F52FB7C9030}"/>
          </ac:spMkLst>
        </pc:spChg>
      </pc:sldChg>
      <pc:sldChg chg="addSp delSp modSp new mod modClrScheme chgLayout">
        <pc:chgData name="Thomas Hendrischke" userId="3dd81cf059d6cd2f" providerId="LiveId" clId="{D0A3E786-E9D3-40B1-968D-8D2786811A9A}" dt="2020-07-05T21:02:16.589" v="900" actId="20577"/>
        <pc:sldMkLst>
          <pc:docMk/>
          <pc:sldMk cId="1018007500" sldId="290"/>
        </pc:sldMkLst>
        <pc:spChg chg="del mod ord">
          <ac:chgData name="Thomas Hendrischke" userId="3dd81cf059d6cd2f" providerId="LiveId" clId="{D0A3E786-E9D3-40B1-968D-8D2786811A9A}" dt="2020-07-05T20:55:25.948" v="553" actId="700"/>
          <ac:spMkLst>
            <pc:docMk/>
            <pc:sldMk cId="1018007500" sldId="290"/>
            <ac:spMk id="2" creationId="{ED4678D4-15E4-4528-9616-0E91EEF5ED53}"/>
          </ac:spMkLst>
        </pc:spChg>
        <pc:spChg chg="del mod ord">
          <ac:chgData name="Thomas Hendrischke" userId="3dd81cf059d6cd2f" providerId="LiveId" clId="{D0A3E786-E9D3-40B1-968D-8D2786811A9A}" dt="2020-07-05T20:55:25.948" v="553" actId="700"/>
          <ac:spMkLst>
            <pc:docMk/>
            <pc:sldMk cId="1018007500" sldId="290"/>
            <ac:spMk id="3" creationId="{33EC0E40-D68C-4AC3-BE5F-5EC839E4EE08}"/>
          </ac:spMkLst>
        </pc:spChg>
        <pc:spChg chg="mod ord">
          <ac:chgData name="Thomas Hendrischke" userId="3dd81cf059d6cd2f" providerId="LiveId" clId="{D0A3E786-E9D3-40B1-968D-8D2786811A9A}" dt="2020-07-05T20:56:25.063" v="560" actId="700"/>
          <ac:spMkLst>
            <pc:docMk/>
            <pc:sldMk cId="1018007500" sldId="290"/>
            <ac:spMk id="4" creationId="{56907431-95BF-419D-A018-B2FB566386A4}"/>
          </ac:spMkLst>
        </pc:spChg>
        <pc:spChg chg="mod ord">
          <ac:chgData name="Thomas Hendrischke" userId="3dd81cf059d6cd2f" providerId="LiveId" clId="{D0A3E786-E9D3-40B1-968D-8D2786811A9A}" dt="2020-07-05T20:56:25.063" v="560" actId="700"/>
          <ac:spMkLst>
            <pc:docMk/>
            <pc:sldMk cId="1018007500" sldId="290"/>
            <ac:spMk id="5" creationId="{24916D79-CB4C-4060-A561-956B0AD6B3A1}"/>
          </ac:spMkLst>
        </pc:spChg>
        <pc:spChg chg="mod ord">
          <ac:chgData name="Thomas Hendrischke" userId="3dd81cf059d6cd2f" providerId="LiveId" clId="{D0A3E786-E9D3-40B1-968D-8D2786811A9A}" dt="2020-07-05T20:56:25.063" v="560" actId="700"/>
          <ac:spMkLst>
            <pc:docMk/>
            <pc:sldMk cId="1018007500" sldId="290"/>
            <ac:spMk id="6" creationId="{D27C68B8-40AA-49A7-A6C9-778F3C35AFE1}"/>
          </ac:spMkLst>
        </pc:spChg>
        <pc:spChg chg="add del mod ord">
          <ac:chgData name="Thomas Hendrischke" userId="3dd81cf059d6cd2f" providerId="LiveId" clId="{D0A3E786-E9D3-40B1-968D-8D2786811A9A}" dt="2020-07-05T20:55:35.173" v="554" actId="700"/>
          <ac:spMkLst>
            <pc:docMk/>
            <pc:sldMk cId="1018007500" sldId="290"/>
            <ac:spMk id="7" creationId="{E48ABD68-4950-4695-82D3-B7C79425086E}"/>
          </ac:spMkLst>
        </pc:spChg>
        <pc:spChg chg="add del mod ord">
          <ac:chgData name="Thomas Hendrischke" userId="3dd81cf059d6cd2f" providerId="LiveId" clId="{D0A3E786-E9D3-40B1-968D-8D2786811A9A}" dt="2020-07-05T20:55:35.173" v="554" actId="700"/>
          <ac:spMkLst>
            <pc:docMk/>
            <pc:sldMk cId="1018007500" sldId="290"/>
            <ac:spMk id="8" creationId="{C066886D-6790-4E59-84E3-280A696EC86E}"/>
          </ac:spMkLst>
        </pc:spChg>
        <pc:spChg chg="add del mod ord">
          <ac:chgData name="Thomas Hendrischke" userId="3dd81cf059d6cd2f" providerId="LiveId" clId="{D0A3E786-E9D3-40B1-968D-8D2786811A9A}" dt="2020-07-05T20:56:25.063" v="560" actId="700"/>
          <ac:spMkLst>
            <pc:docMk/>
            <pc:sldMk cId="1018007500" sldId="290"/>
            <ac:spMk id="9" creationId="{45D53683-E437-437A-8187-12D318F57853}"/>
          </ac:spMkLst>
        </pc:spChg>
        <pc:spChg chg="add mod ord">
          <ac:chgData name="Thomas Hendrischke" userId="3dd81cf059d6cd2f" providerId="LiveId" clId="{D0A3E786-E9D3-40B1-968D-8D2786811A9A}" dt="2020-07-05T21:02:16.589" v="900" actId="20577"/>
          <ac:spMkLst>
            <pc:docMk/>
            <pc:sldMk cId="1018007500" sldId="290"/>
            <ac:spMk id="10" creationId="{EEF74F20-D7EF-499C-A1D6-DA6911A6BC9F}"/>
          </ac:spMkLst>
        </pc:spChg>
        <pc:spChg chg="add mod">
          <ac:chgData name="Thomas Hendrischke" userId="3dd81cf059d6cd2f" providerId="LiveId" clId="{D0A3E786-E9D3-40B1-968D-8D2786811A9A}" dt="2020-07-05T20:56:00.286" v="557" actId="21"/>
          <ac:spMkLst>
            <pc:docMk/>
            <pc:sldMk cId="1018007500" sldId="290"/>
            <ac:spMk id="11" creationId="{CC9B6FB7-5208-4447-A35F-29CEBC940561}"/>
          </ac:spMkLst>
        </pc:spChg>
        <pc:spChg chg="add mod ord">
          <ac:chgData name="Thomas Hendrischke" userId="3dd81cf059d6cd2f" providerId="LiveId" clId="{D0A3E786-E9D3-40B1-968D-8D2786811A9A}" dt="2020-07-05T20:58:12.906" v="645" actId="14100"/>
          <ac:spMkLst>
            <pc:docMk/>
            <pc:sldMk cId="1018007500" sldId="290"/>
            <ac:spMk id="12" creationId="{3B0C3F43-9ED4-4A7E-8647-D7DA406CADD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BC6437-63E5-4C03-BF69-D662E0E40860}" type="datetimeFigureOut">
              <a:rPr lang="de-DE" smtClean="0"/>
              <a:t>12.03.21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28706-C4E4-45E6-9FA1-D04520538E55}" type="slidenum">
              <a:rPr lang="de-DE" smtClean="0"/>
              <a:t>‹Nr.›</a:t>
            </a:fld>
            <a:endParaRPr lang="de-DE"/>
          </a:p>
        </p:txBody>
      </p:sp>
    </p:spTree>
    <p:extLst>
      <p:ext uri="{BB962C8B-B14F-4D97-AF65-F5344CB8AC3E}">
        <p14:creationId xmlns:p14="http://schemas.microsoft.com/office/powerpoint/2010/main" val="1158072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r>
              <a:rPr lang="de-DE"/>
              <a:t>05.07.2020</a:t>
            </a:r>
          </a:p>
        </p:txBody>
      </p:sp>
      <p:sp>
        <p:nvSpPr>
          <p:cNvPr id="5" name="Fußzeilenplatzhalter 4"/>
          <p:cNvSpPr>
            <a:spLocks noGrp="1"/>
          </p:cNvSpPr>
          <p:nvPr>
            <p:ph type="ftr" sz="quarter" idx="11"/>
          </p:nvPr>
        </p:nvSpPr>
        <p:spPr/>
        <p:txBody>
          <a:bodyPr/>
          <a:lstStyle/>
          <a:p>
            <a:r>
              <a:rPr lang="de-DE"/>
              <a:t>Kernpunkte_Kostenteilung_RA_Knies_20200705.pptx</a:t>
            </a:r>
          </a:p>
        </p:txBody>
      </p:sp>
      <p:sp>
        <p:nvSpPr>
          <p:cNvPr id="6" name="Foliennummernplatzhalter 5"/>
          <p:cNvSpPr>
            <a:spLocks noGrp="1"/>
          </p:cNvSpPr>
          <p:nvPr>
            <p:ph type="sldNum" sz="quarter" idx="12"/>
          </p:nvPr>
        </p:nvSpPr>
        <p:spPr/>
        <p:txBody>
          <a:bodyPr/>
          <a:lstStyle/>
          <a:p>
            <a:fld id="{32CB2892-ECEA-4635-AA64-FA1BCB084AFE}" type="slidenum">
              <a:rPr lang="de-DE" smtClean="0"/>
              <a:t>‹Nr.›</a:t>
            </a:fld>
            <a:endParaRPr lang="de-DE"/>
          </a:p>
        </p:txBody>
      </p:sp>
    </p:spTree>
    <p:extLst>
      <p:ext uri="{BB962C8B-B14F-4D97-AF65-F5344CB8AC3E}">
        <p14:creationId xmlns:p14="http://schemas.microsoft.com/office/powerpoint/2010/main" val="112620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716423"/>
          </a:xfrm>
        </p:spPr>
        <p:txBody>
          <a:bodyPr>
            <a:normAutofit/>
          </a:bodyPr>
          <a:lstStyle>
            <a:lvl1pPr>
              <a:defRPr sz="3600"/>
            </a:lvl1pPr>
          </a:lstStyle>
          <a:p>
            <a:r>
              <a:rPr lang="de-DE"/>
              <a:t>Titelmasterformat durch Klicken bearbeiten</a:t>
            </a:r>
          </a:p>
        </p:txBody>
      </p:sp>
      <p:sp>
        <p:nvSpPr>
          <p:cNvPr id="3" name="Inhaltsplatzhalter 2"/>
          <p:cNvSpPr>
            <a:spLocks noGrp="1"/>
          </p:cNvSpPr>
          <p:nvPr>
            <p:ph idx="1"/>
          </p:nvPr>
        </p:nvSpPr>
        <p:spPr>
          <a:xfrm>
            <a:off x="838200" y="1238865"/>
            <a:ext cx="10515600" cy="493809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05.07.2020</a:t>
            </a:r>
          </a:p>
        </p:txBody>
      </p:sp>
      <p:sp>
        <p:nvSpPr>
          <p:cNvPr id="5" name="Fußzeilenplatzhalter 4"/>
          <p:cNvSpPr>
            <a:spLocks noGrp="1"/>
          </p:cNvSpPr>
          <p:nvPr>
            <p:ph type="ftr" sz="quarter" idx="11"/>
          </p:nvPr>
        </p:nvSpPr>
        <p:spPr/>
        <p:txBody>
          <a:bodyPr/>
          <a:lstStyle/>
          <a:p>
            <a:r>
              <a:rPr lang="de-DE"/>
              <a:t>Kernpunkte_Kostenteilung_RA_Knies_20200705.pptx</a:t>
            </a:r>
          </a:p>
        </p:txBody>
      </p:sp>
      <p:sp>
        <p:nvSpPr>
          <p:cNvPr id="6" name="Foliennummernplatzhalter 5"/>
          <p:cNvSpPr>
            <a:spLocks noGrp="1"/>
          </p:cNvSpPr>
          <p:nvPr>
            <p:ph type="sldNum" sz="quarter" idx="12"/>
          </p:nvPr>
        </p:nvSpPr>
        <p:spPr/>
        <p:txBody>
          <a:bodyPr/>
          <a:lstStyle/>
          <a:p>
            <a:fld id="{32CB2892-ECEA-4635-AA64-FA1BCB084AFE}" type="slidenum">
              <a:rPr lang="de-DE" smtClean="0"/>
              <a:t>‹Nr.›</a:t>
            </a:fld>
            <a:endParaRPr lang="de-DE"/>
          </a:p>
        </p:txBody>
      </p:sp>
    </p:spTree>
    <p:extLst>
      <p:ext uri="{BB962C8B-B14F-4D97-AF65-F5344CB8AC3E}">
        <p14:creationId xmlns:p14="http://schemas.microsoft.com/office/powerpoint/2010/main" val="360886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DE"/>
              <a:t>05.07.2020</a:t>
            </a:r>
          </a:p>
        </p:txBody>
      </p:sp>
      <p:sp>
        <p:nvSpPr>
          <p:cNvPr id="5" name="Fußzeilenplatzhalter 4"/>
          <p:cNvSpPr>
            <a:spLocks noGrp="1"/>
          </p:cNvSpPr>
          <p:nvPr>
            <p:ph type="ftr" sz="quarter" idx="11"/>
          </p:nvPr>
        </p:nvSpPr>
        <p:spPr/>
        <p:txBody>
          <a:bodyPr/>
          <a:lstStyle/>
          <a:p>
            <a:r>
              <a:rPr lang="de-DE"/>
              <a:t>Kernpunkte_Kostenteilung_RA_Knies_20200705.pptx</a:t>
            </a:r>
          </a:p>
        </p:txBody>
      </p:sp>
      <p:sp>
        <p:nvSpPr>
          <p:cNvPr id="6" name="Foliennummernplatzhalter 5"/>
          <p:cNvSpPr>
            <a:spLocks noGrp="1"/>
          </p:cNvSpPr>
          <p:nvPr>
            <p:ph type="sldNum" sz="quarter" idx="12"/>
          </p:nvPr>
        </p:nvSpPr>
        <p:spPr/>
        <p:txBody>
          <a:bodyPr/>
          <a:lstStyle/>
          <a:p>
            <a:fld id="{32CB2892-ECEA-4635-AA64-FA1BCB084AFE}" type="slidenum">
              <a:rPr lang="de-DE" smtClean="0"/>
              <a:t>‹Nr.›</a:t>
            </a:fld>
            <a:endParaRPr lang="de-DE"/>
          </a:p>
        </p:txBody>
      </p:sp>
    </p:spTree>
    <p:extLst>
      <p:ext uri="{BB962C8B-B14F-4D97-AF65-F5344CB8AC3E}">
        <p14:creationId xmlns:p14="http://schemas.microsoft.com/office/powerpoint/2010/main" val="1016562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05.07.2020</a:t>
            </a:r>
          </a:p>
        </p:txBody>
      </p:sp>
      <p:sp>
        <p:nvSpPr>
          <p:cNvPr id="6" name="Fußzeilenplatzhalter 5"/>
          <p:cNvSpPr>
            <a:spLocks noGrp="1"/>
          </p:cNvSpPr>
          <p:nvPr>
            <p:ph type="ftr" sz="quarter" idx="11"/>
          </p:nvPr>
        </p:nvSpPr>
        <p:spPr/>
        <p:txBody>
          <a:bodyPr/>
          <a:lstStyle/>
          <a:p>
            <a:r>
              <a:rPr lang="de-DE"/>
              <a:t>Kernpunkte_Kostenteilung_RA_Knies_20200705.pptx</a:t>
            </a:r>
          </a:p>
        </p:txBody>
      </p:sp>
      <p:sp>
        <p:nvSpPr>
          <p:cNvPr id="7" name="Foliennummernplatzhalter 6"/>
          <p:cNvSpPr>
            <a:spLocks noGrp="1"/>
          </p:cNvSpPr>
          <p:nvPr>
            <p:ph type="sldNum" sz="quarter" idx="12"/>
          </p:nvPr>
        </p:nvSpPr>
        <p:spPr/>
        <p:txBody>
          <a:bodyPr/>
          <a:lstStyle/>
          <a:p>
            <a:fld id="{32CB2892-ECEA-4635-AA64-FA1BCB084AFE}" type="slidenum">
              <a:rPr lang="de-DE" smtClean="0"/>
              <a:t>‹Nr.›</a:t>
            </a:fld>
            <a:endParaRPr lang="de-DE"/>
          </a:p>
        </p:txBody>
      </p:sp>
    </p:spTree>
    <p:extLst>
      <p:ext uri="{BB962C8B-B14F-4D97-AF65-F5344CB8AC3E}">
        <p14:creationId xmlns:p14="http://schemas.microsoft.com/office/powerpoint/2010/main" val="646143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05.07.2020</a:t>
            </a:r>
          </a:p>
        </p:txBody>
      </p:sp>
      <p:sp>
        <p:nvSpPr>
          <p:cNvPr id="4" name="Fußzeilenplatzhalter 3"/>
          <p:cNvSpPr>
            <a:spLocks noGrp="1"/>
          </p:cNvSpPr>
          <p:nvPr>
            <p:ph type="ftr" sz="quarter" idx="11"/>
          </p:nvPr>
        </p:nvSpPr>
        <p:spPr/>
        <p:txBody>
          <a:bodyPr/>
          <a:lstStyle/>
          <a:p>
            <a:r>
              <a:rPr lang="de-DE"/>
              <a:t>Kernpunkte_Kostenteilung_RA_Knies_20200705.pptx</a:t>
            </a:r>
          </a:p>
        </p:txBody>
      </p:sp>
      <p:sp>
        <p:nvSpPr>
          <p:cNvPr id="5" name="Foliennummernplatzhalter 4"/>
          <p:cNvSpPr>
            <a:spLocks noGrp="1"/>
          </p:cNvSpPr>
          <p:nvPr>
            <p:ph type="sldNum" sz="quarter" idx="12"/>
          </p:nvPr>
        </p:nvSpPr>
        <p:spPr/>
        <p:txBody>
          <a:bodyPr/>
          <a:lstStyle/>
          <a:p>
            <a:fld id="{32CB2892-ECEA-4635-AA64-FA1BCB084AFE}" type="slidenum">
              <a:rPr lang="de-DE" smtClean="0"/>
              <a:t>‹Nr.›</a:t>
            </a:fld>
            <a:endParaRPr lang="de-DE"/>
          </a:p>
        </p:txBody>
      </p:sp>
    </p:spTree>
    <p:extLst>
      <p:ext uri="{BB962C8B-B14F-4D97-AF65-F5344CB8AC3E}">
        <p14:creationId xmlns:p14="http://schemas.microsoft.com/office/powerpoint/2010/main" val="665691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05.07.2020</a:t>
            </a:r>
          </a:p>
        </p:txBody>
      </p:sp>
      <p:sp>
        <p:nvSpPr>
          <p:cNvPr id="3" name="Fußzeilenplatzhalter 2"/>
          <p:cNvSpPr>
            <a:spLocks noGrp="1"/>
          </p:cNvSpPr>
          <p:nvPr>
            <p:ph type="ftr" sz="quarter" idx="11"/>
          </p:nvPr>
        </p:nvSpPr>
        <p:spPr/>
        <p:txBody>
          <a:bodyPr/>
          <a:lstStyle/>
          <a:p>
            <a:r>
              <a:rPr lang="de-DE"/>
              <a:t>Kernpunkte_Kostenteilung_RA_Knies_20200705.pptx</a:t>
            </a:r>
          </a:p>
        </p:txBody>
      </p:sp>
      <p:sp>
        <p:nvSpPr>
          <p:cNvPr id="4" name="Foliennummernplatzhalter 3"/>
          <p:cNvSpPr>
            <a:spLocks noGrp="1"/>
          </p:cNvSpPr>
          <p:nvPr>
            <p:ph type="sldNum" sz="quarter" idx="12"/>
          </p:nvPr>
        </p:nvSpPr>
        <p:spPr/>
        <p:txBody>
          <a:bodyPr/>
          <a:lstStyle/>
          <a:p>
            <a:fld id="{32CB2892-ECEA-4635-AA64-FA1BCB084AFE}" type="slidenum">
              <a:rPr lang="de-DE" smtClean="0"/>
              <a:t>‹Nr.›</a:t>
            </a:fld>
            <a:endParaRPr lang="de-DE"/>
          </a:p>
        </p:txBody>
      </p:sp>
    </p:spTree>
    <p:extLst>
      <p:ext uri="{BB962C8B-B14F-4D97-AF65-F5344CB8AC3E}">
        <p14:creationId xmlns:p14="http://schemas.microsoft.com/office/powerpoint/2010/main" val="211773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r>
              <a:rPr lang="de-DE"/>
              <a:t>05.07.2020</a:t>
            </a:r>
          </a:p>
        </p:txBody>
      </p:sp>
      <p:sp>
        <p:nvSpPr>
          <p:cNvPr id="6" name="Fußzeilenplatzhalter 5"/>
          <p:cNvSpPr>
            <a:spLocks noGrp="1"/>
          </p:cNvSpPr>
          <p:nvPr>
            <p:ph type="ftr" sz="quarter" idx="11"/>
          </p:nvPr>
        </p:nvSpPr>
        <p:spPr/>
        <p:txBody>
          <a:bodyPr/>
          <a:lstStyle/>
          <a:p>
            <a:r>
              <a:rPr lang="de-DE"/>
              <a:t>Kernpunkte_Kostenteilung_RA_Knies_20200705.pptx</a:t>
            </a:r>
          </a:p>
        </p:txBody>
      </p:sp>
      <p:sp>
        <p:nvSpPr>
          <p:cNvPr id="7" name="Foliennummernplatzhalter 6"/>
          <p:cNvSpPr>
            <a:spLocks noGrp="1"/>
          </p:cNvSpPr>
          <p:nvPr>
            <p:ph type="sldNum" sz="quarter" idx="12"/>
          </p:nvPr>
        </p:nvSpPr>
        <p:spPr/>
        <p:txBody>
          <a:bodyPr/>
          <a:lstStyle/>
          <a:p>
            <a:fld id="{32CB2892-ECEA-4635-AA64-FA1BCB084AFE}" type="slidenum">
              <a:rPr lang="de-DE" smtClean="0"/>
              <a:t>‹Nr.›</a:t>
            </a:fld>
            <a:endParaRPr lang="de-DE"/>
          </a:p>
        </p:txBody>
      </p:sp>
    </p:spTree>
    <p:extLst>
      <p:ext uri="{BB962C8B-B14F-4D97-AF65-F5344CB8AC3E}">
        <p14:creationId xmlns:p14="http://schemas.microsoft.com/office/powerpoint/2010/main" val="40997696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844243"/>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435510"/>
            <a:ext cx="10515600" cy="474145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05.07.2020</a:t>
            </a: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Kernpunkte_Kostenteilung_RA_Knies_20200705.pptx</a:t>
            </a: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B2892-ECEA-4635-AA64-FA1BCB084AFE}" type="slidenum">
              <a:rPr lang="de-DE" smtClean="0"/>
              <a:t>‹Nr.›</a:t>
            </a:fld>
            <a:endParaRPr lang="de-DE"/>
          </a:p>
        </p:txBody>
      </p:sp>
      <p:pic>
        <p:nvPicPr>
          <p:cNvPr id="7" name="Bild 10">
            <a:extLst>
              <a:ext uri="{FF2B5EF4-FFF2-40B4-BE49-F238E27FC236}">
                <a16:creationId xmlns="" xmlns:a16="http://schemas.microsoft.com/office/drawing/2014/main" id="{CB6274AF-D066-4B7D-AE78-F35079A176A2}"/>
              </a:ext>
            </a:extLst>
          </p:cNvPr>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10661220" y="241351"/>
            <a:ext cx="991870" cy="1000125"/>
          </a:xfrm>
          <a:prstGeom prst="rect">
            <a:avLst/>
          </a:prstGeom>
          <a:solidFill>
            <a:srgbClr val="FFFFFF"/>
          </a:solidFill>
        </p:spPr>
      </p:pic>
    </p:spTree>
    <p:extLst>
      <p:ext uri="{BB962C8B-B14F-4D97-AF65-F5344CB8AC3E}">
        <p14:creationId xmlns:p14="http://schemas.microsoft.com/office/powerpoint/2010/main" val="3208664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Ls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19B6BAF-89FF-4BE3-977E-9CABD0A8D5A6}"/>
              </a:ext>
            </a:extLst>
          </p:cNvPr>
          <p:cNvSpPr>
            <a:spLocks noGrp="1"/>
          </p:cNvSpPr>
          <p:nvPr>
            <p:ph type="ctrTitle"/>
          </p:nvPr>
        </p:nvSpPr>
        <p:spPr/>
        <p:txBody>
          <a:bodyPr/>
          <a:lstStyle/>
          <a:p>
            <a:r>
              <a:rPr lang="de-DE" dirty="0" smtClean="0"/>
              <a:t>Grundlagenvereinbarung zur Kostenteilung </a:t>
            </a:r>
            <a:r>
              <a:rPr lang="de-DE" dirty="0"/>
              <a:t>LSC / FTV</a:t>
            </a:r>
          </a:p>
        </p:txBody>
      </p:sp>
      <p:sp>
        <p:nvSpPr>
          <p:cNvPr id="3" name="Untertitel 2">
            <a:extLst>
              <a:ext uri="{FF2B5EF4-FFF2-40B4-BE49-F238E27FC236}">
                <a16:creationId xmlns="" xmlns:a16="http://schemas.microsoft.com/office/drawing/2014/main" id="{80EB0431-CBAB-4A53-82E0-E4F9ABDB37AC}"/>
              </a:ext>
            </a:extLst>
          </p:cNvPr>
          <p:cNvSpPr>
            <a:spLocks noGrp="1"/>
          </p:cNvSpPr>
          <p:nvPr>
            <p:ph type="subTitle" idx="1"/>
          </p:nvPr>
        </p:nvSpPr>
        <p:spPr/>
        <p:txBody>
          <a:bodyPr/>
          <a:lstStyle/>
          <a:p>
            <a:r>
              <a:rPr lang="de-DE" sz="3200" dirty="0"/>
              <a:t>Hintergrund und Status</a:t>
            </a:r>
            <a:endParaRPr lang="de-DE" dirty="0"/>
          </a:p>
        </p:txBody>
      </p:sp>
      <p:sp>
        <p:nvSpPr>
          <p:cNvPr id="4" name="Datumsplatzhalter 3">
            <a:extLst>
              <a:ext uri="{FF2B5EF4-FFF2-40B4-BE49-F238E27FC236}">
                <a16:creationId xmlns="" xmlns:a16="http://schemas.microsoft.com/office/drawing/2014/main" id="{E84D320E-7AC5-400F-B4FF-1B758FE190CB}"/>
              </a:ext>
            </a:extLst>
          </p:cNvPr>
          <p:cNvSpPr>
            <a:spLocks noGrp="1"/>
          </p:cNvSpPr>
          <p:nvPr>
            <p:ph type="dt" sz="half" idx="10"/>
          </p:nvPr>
        </p:nvSpPr>
        <p:spPr/>
        <p:txBody>
          <a:bodyPr/>
          <a:lstStyle/>
          <a:p>
            <a:r>
              <a:rPr lang="de-DE"/>
              <a:t>05.07.2020</a:t>
            </a:r>
          </a:p>
        </p:txBody>
      </p:sp>
      <p:sp>
        <p:nvSpPr>
          <p:cNvPr id="5" name="Fußzeilenplatzhalter 4">
            <a:extLst>
              <a:ext uri="{FF2B5EF4-FFF2-40B4-BE49-F238E27FC236}">
                <a16:creationId xmlns="" xmlns:a16="http://schemas.microsoft.com/office/drawing/2014/main" id="{0AB49448-9D56-46EA-9ED8-27216AE35A8C}"/>
              </a:ext>
            </a:extLst>
          </p:cNvPr>
          <p:cNvSpPr>
            <a:spLocks noGrp="1"/>
          </p:cNvSpPr>
          <p:nvPr>
            <p:ph type="ftr" sz="quarter" idx="11"/>
          </p:nvPr>
        </p:nvSpPr>
        <p:spPr/>
        <p:txBody>
          <a:bodyPr/>
          <a:lstStyle/>
          <a:p>
            <a:r>
              <a:rPr lang="de-DE"/>
              <a:t>Kernpunkte_Kostenteilung_RA_Knies_20200705.pptx</a:t>
            </a:r>
          </a:p>
        </p:txBody>
      </p:sp>
      <p:sp>
        <p:nvSpPr>
          <p:cNvPr id="6" name="Foliennummernplatzhalter 5">
            <a:extLst>
              <a:ext uri="{FF2B5EF4-FFF2-40B4-BE49-F238E27FC236}">
                <a16:creationId xmlns="" xmlns:a16="http://schemas.microsoft.com/office/drawing/2014/main" id="{C8D7B181-D2FD-45CD-98DB-22E974581D78}"/>
              </a:ext>
            </a:extLst>
          </p:cNvPr>
          <p:cNvSpPr>
            <a:spLocks noGrp="1"/>
          </p:cNvSpPr>
          <p:nvPr>
            <p:ph type="sldNum" sz="quarter" idx="12"/>
          </p:nvPr>
        </p:nvSpPr>
        <p:spPr/>
        <p:txBody>
          <a:bodyPr/>
          <a:lstStyle/>
          <a:p>
            <a:fld id="{32CB2892-ECEA-4635-AA64-FA1BCB084AFE}" type="slidenum">
              <a:rPr lang="de-DE" smtClean="0"/>
              <a:t>1</a:t>
            </a:fld>
            <a:endParaRPr lang="de-DE"/>
          </a:p>
        </p:txBody>
      </p:sp>
    </p:spTree>
    <p:extLst>
      <p:ext uri="{BB962C8B-B14F-4D97-AF65-F5344CB8AC3E}">
        <p14:creationId xmlns:p14="http://schemas.microsoft.com/office/powerpoint/2010/main" val="2986628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 xmlns:a16="http://schemas.microsoft.com/office/drawing/2014/main" id="{DFC7583D-0920-4A8E-A94B-6F6BC6C62551}"/>
              </a:ext>
            </a:extLst>
          </p:cNvPr>
          <p:cNvSpPr>
            <a:spLocks noGrp="1"/>
          </p:cNvSpPr>
          <p:nvPr>
            <p:ph type="dt" sz="half" idx="10"/>
          </p:nvPr>
        </p:nvSpPr>
        <p:spPr/>
        <p:txBody>
          <a:bodyPr/>
          <a:lstStyle/>
          <a:p>
            <a:r>
              <a:rPr lang="de-DE"/>
              <a:t>23.06.2020</a:t>
            </a:r>
          </a:p>
        </p:txBody>
      </p:sp>
      <p:sp>
        <p:nvSpPr>
          <p:cNvPr id="3" name="Fußzeilenplatzhalter 2">
            <a:extLst>
              <a:ext uri="{FF2B5EF4-FFF2-40B4-BE49-F238E27FC236}">
                <a16:creationId xmlns="" xmlns:a16="http://schemas.microsoft.com/office/drawing/2014/main" id="{29908386-2CFF-4A71-939C-539B3315E2C5}"/>
              </a:ext>
            </a:extLst>
          </p:cNvPr>
          <p:cNvSpPr>
            <a:spLocks noGrp="1"/>
          </p:cNvSpPr>
          <p:nvPr>
            <p:ph type="ftr" sz="quarter" idx="11"/>
          </p:nvPr>
        </p:nvSpPr>
        <p:spPr/>
        <p:txBody>
          <a:bodyPr/>
          <a:lstStyle/>
          <a:p>
            <a:r>
              <a:rPr lang="de-DE"/>
              <a:t>Bilder_Kostenteilung_Platz_NP_20200705.pptx</a:t>
            </a:r>
          </a:p>
        </p:txBody>
      </p:sp>
      <p:sp>
        <p:nvSpPr>
          <p:cNvPr id="4" name="Foliennummernplatzhalter 3">
            <a:extLst>
              <a:ext uri="{FF2B5EF4-FFF2-40B4-BE49-F238E27FC236}">
                <a16:creationId xmlns="" xmlns:a16="http://schemas.microsoft.com/office/drawing/2014/main" id="{96901E7A-AC79-425E-890C-197B8A507CCC}"/>
              </a:ext>
            </a:extLst>
          </p:cNvPr>
          <p:cNvSpPr>
            <a:spLocks noGrp="1"/>
          </p:cNvSpPr>
          <p:nvPr>
            <p:ph type="sldNum" sz="quarter" idx="12"/>
          </p:nvPr>
        </p:nvSpPr>
        <p:spPr/>
        <p:txBody>
          <a:bodyPr/>
          <a:lstStyle/>
          <a:p>
            <a:fld id="{32CB2892-ECEA-4635-AA64-FA1BCB084AFE}" type="slidenum">
              <a:rPr lang="de-DE" smtClean="0"/>
              <a:t>10</a:t>
            </a:fld>
            <a:endParaRPr lang="de-DE"/>
          </a:p>
        </p:txBody>
      </p:sp>
      <p:pic>
        <p:nvPicPr>
          <p:cNvPr id="6" name="Grafik 5">
            <a:extLst>
              <a:ext uri="{FF2B5EF4-FFF2-40B4-BE49-F238E27FC236}">
                <a16:creationId xmlns="" xmlns:a16="http://schemas.microsoft.com/office/drawing/2014/main" id="{0CC12FAE-B34E-4203-AD14-500A078FDF6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17899" y="563615"/>
            <a:ext cx="5278101" cy="2971801"/>
          </a:xfrm>
          <a:prstGeom prst="rect">
            <a:avLst/>
          </a:prstGeom>
        </p:spPr>
      </p:pic>
      <p:sp>
        <p:nvSpPr>
          <p:cNvPr id="7" name="Textfeld 6">
            <a:extLst>
              <a:ext uri="{FF2B5EF4-FFF2-40B4-BE49-F238E27FC236}">
                <a16:creationId xmlns="" xmlns:a16="http://schemas.microsoft.com/office/drawing/2014/main" id="{D688E5FC-A7D3-41C1-8ACC-D3FE40CF0EB4}"/>
              </a:ext>
            </a:extLst>
          </p:cNvPr>
          <p:cNvSpPr txBox="1"/>
          <p:nvPr/>
        </p:nvSpPr>
        <p:spPr>
          <a:xfrm>
            <a:off x="718931" y="132318"/>
            <a:ext cx="4989443" cy="369332"/>
          </a:xfrm>
          <a:prstGeom prst="rect">
            <a:avLst/>
          </a:prstGeom>
          <a:noFill/>
        </p:spPr>
        <p:txBody>
          <a:bodyPr wrap="square" rtlCol="0">
            <a:spAutoFit/>
          </a:bodyPr>
          <a:lstStyle/>
          <a:p>
            <a:r>
              <a:rPr lang="de-DE" dirty="0"/>
              <a:t>Flachbau außen</a:t>
            </a:r>
          </a:p>
        </p:txBody>
      </p:sp>
      <p:pic>
        <p:nvPicPr>
          <p:cNvPr id="9" name="Grafik 8">
            <a:extLst>
              <a:ext uri="{FF2B5EF4-FFF2-40B4-BE49-F238E27FC236}">
                <a16:creationId xmlns="" xmlns:a16="http://schemas.microsoft.com/office/drawing/2014/main" id="{49F4F39F-01DA-4753-AD82-16F028D2831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018029" y="550005"/>
            <a:ext cx="2996397" cy="2646095"/>
          </a:xfrm>
          <a:prstGeom prst="rect">
            <a:avLst/>
          </a:prstGeom>
        </p:spPr>
      </p:pic>
      <p:sp>
        <p:nvSpPr>
          <p:cNvPr id="10" name="Textfeld 9">
            <a:extLst>
              <a:ext uri="{FF2B5EF4-FFF2-40B4-BE49-F238E27FC236}">
                <a16:creationId xmlns="" xmlns:a16="http://schemas.microsoft.com/office/drawing/2014/main" id="{BB2EAAA2-7133-4AC5-B706-3FB0D483FB1C}"/>
              </a:ext>
            </a:extLst>
          </p:cNvPr>
          <p:cNvSpPr txBox="1"/>
          <p:nvPr/>
        </p:nvSpPr>
        <p:spPr>
          <a:xfrm>
            <a:off x="10308304" y="1503720"/>
            <a:ext cx="1837313" cy="646331"/>
          </a:xfrm>
          <a:prstGeom prst="rect">
            <a:avLst/>
          </a:prstGeom>
          <a:noFill/>
        </p:spPr>
        <p:txBody>
          <a:bodyPr wrap="square" rtlCol="0">
            <a:spAutoFit/>
          </a:bodyPr>
          <a:lstStyle/>
          <a:p>
            <a:r>
              <a:rPr lang="de-DE" dirty="0"/>
              <a:t>Flachbau innen;  Computerraum</a:t>
            </a:r>
          </a:p>
        </p:txBody>
      </p:sp>
      <p:pic>
        <p:nvPicPr>
          <p:cNvPr id="12" name="Grafik 11">
            <a:extLst>
              <a:ext uri="{FF2B5EF4-FFF2-40B4-BE49-F238E27FC236}">
                <a16:creationId xmlns="" xmlns:a16="http://schemas.microsoft.com/office/drawing/2014/main" id="{59E90A3E-FB7D-4A2E-B88E-6E4AD54BEF2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652115" y="3535416"/>
            <a:ext cx="2362311" cy="2554356"/>
          </a:xfrm>
          <a:prstGeom prst="rect">
            <a:avLst/>
          </a:prstGeom>
        </p:spPr>
      </p:pic>
      <p:sp>
        <p:nvSpPr>
          <p:cNvPr id="13" name="Textfeld 12">
            <a:extLst>
              <a:ext uri="{FF2B5EF4-FFF2-40B4-BE49-F238E27FC236}">
                <a16:creationId xmlns="" xmlns:a16="http://schemas.microsoft.com/office/drawing/2014/main" id="{53F8EA04-825E-411D-BB25-BA1DED3A1478}"/>
              </a:ext>
            </a:extLst>
          </p:cNvPr>
          <p:cNvSpPr txBox="1"/>
          <p:nvPr/>
        </p:nvSpPr>
        <p:spPr>
          <a:xfrm>
            <a:off x="10085908" y="3535416"/>
            <a:ext cx="2059709" cy="923330"/>
          </a:xfrm>
          <a:prstGeom prst="rect">
            <a:avLst/>
          </a:prstGeom>
          <a:noFill/>
        </p:spPr>
        <p:txBody>
          <a:bodyPr wrap="square" rtlCol="0">
            <a:spAutoFit/>
          </a:bodyPr>
          <a:lstStyle/>
          <a:p>
            <a:r>
              <a:rPr lang="de-DE" dirty="0"/>
              <a:t>Flachbau innen;  Flugvorbereitungs-raum</a:t>
            </a:r>
          </a:p>
        </p:txBody>
      </p:sp>
      <p:pic>
        <p:nvPicPr>
          <p:cNvPr id="15" name="Grafik 14">
            <a:extLst>
              <a:ext uri="{FF2B5EF4-FFF2-40B4-BE49-F238E27FC236}">
                <a16:creationId xmlns="" xmlns:a16="http://schemas.microsoft.com/office/drawing/2014/main" id="{A3D7DE32-B524-48F2-8830-E8881380858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38200" y="3885724"/>
            <a:ext cx="5278101" cy="2470626"/>
          </a:xfrm>
          <a:prstGeom prst="rect">
            <a:avLst/>
          </a:prstGeom>
        </p:spPr>
      </p:pic>
    </p:spTree>
    <p:extLst>
      <p:ext uri="{BB962C8B-B14F-4D97-AF65-F5344CB8AC3E}">
        <p14:creationId xmlns:p14="http://schemas.microsoft.com/office/powerpoint/2010/main" val="3429003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 xmlns:a16="http://schemas.microsoft.com/office/drawing/2014/main" id="{E0268E06-F5AB-4C51-9366-184C028D4C9F}"/>
              </a:ext>
            </a:extLst>
          </p:cNvPr>
          <p:cNvSpPr>
            <a:spLocks noGrp="1"/>
          </p:cNvSpPr>
          <p:nvPr>
            <p:ph type="dt" sz="half" idx="10"/>
          </p:nvPr>
        </p:nvSpPr>
        <p:spPr/>
        <p:txBody>
          <a:bodyPr/>
          <a:lstStyle/>
          <a:p>
            <a:r>
              <a:rPr lang="de-DE"/>
              <a:t>23.06.2020</a:t>
            </a:r>
          </a:p>
        </p:txBody>
      </p:sp>
      <p:sp>
        <p:nvSpPr>
          <p:cNvPr id="3" name="Fußzeilenplatzhalter 2">
            <a:extLst>
              <a:ext uri="{FF2B5EF4-FFF2-40B4-BE49-F238E27FC236}">
                <a16:creationId xmlns="" xmlns:a16="http://schemas.microsoft.com/office/drawing/2014/main" id="{8C2018D2-AA9D-494D-8C23-9C878A639AF5}"/>
              </a:ext>
            </a:extLst>
          </p:cNvPr>
          <p:cNvSpPr>
            <a:spLocks noGrp="1"/>
          </p:cNvSpPr>
          <p:nvPr>
            <p:ph type="ftr" sz="quarter" idx="11"/>
          </p:nvPr>
        </p:nvSpPr>
        <p:spPr/>
        <p:txBody>
          <a:bodyPr/>
          <a:lstStyle/>
          <a:p>
            <a:r>
              <a:rPr lang="de-DE"/>
              <a:t>Bilder_Kostenteilung_Platz_NP_20200705.pptx</a:t>
            </a:r>
          </a:p>
        </p:txBody>
      </p:sp>
      <p:sp>
        <p:nvSpPr>
          <p:cNvPr id="4" name="Foliennummernplatzhalter 3">
            <a:extLst>
              <a:ext uri="{FF2B5EF4-FFF2-40B4-BE49-F238E27FC236}">
                <a16:creationId xmlns="" xmlns:a16="http://schemas.microsoft.com/office/drawing/2014/main" id="{FA01F912-4B25-49D4-81DE-BC1EF929D84F}"/>
              </a:ext>
            </a:extLst>
          </p:cNvPr>
          <p:cNvSpPr>
            <a:spLocks noGrp="1"/>
          </p:cNvSpPr>
          <p:nvPr>
            <p:ph type="sldNum" sz="quarter" idx="12"/>
          </p:nvPr>
        </p:nvSpPr>
        <p:spPr/>
        <p:txBody>
          <a:bodyPr/>
          <a:lstStyle/>
          <a:p>
            <a:fld id="{32CB2892-ECEA-4635-AA64-FA1BCB084AFE}" type="slidenum">
              <a:rPr lang="de-DE" smtClean="0"/>
              <a:t>11</a:t>
            </a:fld>
            <a:endParaRPr lang="de-DE"/>
          </a:p>
        </p:txBody>
      </p:sp>
      <p:pic>
        <p:nvPicPr>
          <p:cNvPr id="6" name="Grafik 5">
            <a:extLst>
              <a:ext uri="{FF2B5EF4-FFF2-40B4-BE49-F238E27FC236}">
                <a16:creationId xmlns="" xmlns:a16="http://schemas.microsoft.com/office/drawing/2014/main" id="{C858A1DD-F258-4D59-9312-2886C3B60B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38200" y="891604"/>
            <a:ext cx="4651513" cy="3323673"/>
          </a:xfrm>
          <a:prstGeom prst="rect">
            <a:avLst/>
          </a:prstGeom>
        </p:spPr>
      </p:pic>
      <p:pic>
        <p:nvPicPr>
          <p:cNvPr id="8" name="Grafik 7">
            <a:extLst>
              <a:ext uri="{FF2B5EF4-FFF2-40B4-BE49-F238E27FC236}">
                <a16:creationId xmlns="" xmlns:a16="http://schemas.microsoft.com/office/drawing/2014/main" id="{AC2249B7-C6E7-4863-B009-459D2A8119B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37852" y="886531"/>
            <a:ext cx="3442252" cy="2581689"/>
          </a:xfrm>
          <a:prstGeom prst="rect">
            <a:avLst/>
          </a:prstGeom>
        </p:spPr>
      </p:pic>
      <p:pic>
        <p:nvPicPr>
          <p:cNvPr id="10" name="Grafik 9">
            <a:extLst>
              <a:ext uri="{FF2B5EF4-FFF2-40B4-BE49-F238E27FC236}">
                <a16:creationId xmlns="" xmlns:a16="http://schemas.microsoft.com/office/drawing/2014/main" id="{21A0B31F-15C2-4F3B-AAE6-19B2CF90F8F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337852" y="4249771"/>
            <a:ext cx="3822246" cy="2106579"/>
          </a:xfrm>
          <a:prstGeom prst="rect">
            <a:avLst/>
          </a:prstGeom>
        </p:spPr>
      </p:pic>
      <p:sp>
        <p:nvSpPr>
          <p:cNvPr id="11" name="Textfeld 10">
            <a:extLst>
              <a:ext uri="{FF2B5EF4-FFF2-40B4-BE49-F238E27FC236}">
                <a16:creationId xmlns="" xmlns:a16="http://schemas.microsoft.com/office/drawing/2014/main" id="{FD1285A3-DEF9-41DB-A72F-726902408EAA}"/>
              </a:ext>
            </a:extLst>
          </p:cNvPr>
          <p:cNvSpPr txBox="1"/>
          <p:nvPr/>
        </p:nvSpPr>
        <p:spPr>
          <a:xfrm>
            <a:off x="2067339" y="474974"/>
            <a:ext cx="1789044" cy="369332"/>
          </a:xfrm>
          <a:prstGeom prst="rect">
            <a:avLst/>
          </a:prstGeom>
          <a:noFill/>
        </p:spPr>
        <p:txBody>
          <a:bodyPr wrap="square" rtlCol="0">
            <a:spAutoFit/>
          </a:bodyPr>
          <a:lstStyle/>
          <a:p>
            <a:pPr algn="ctr"/>
            <a:r>
              <a:rPr lang="de-DE" dirty="0"/>
              <a:t>Flugzeughalle</a:t>
            </a:r>
          </a:p>
        </p:txBody>
      </p:sp>
      <p:sp>
        <p:nvSpPr>
          <p:cNvPr id="12" name="Textfeld 11">
            <a:extLst>
              <a:ext uri="{FF2B5EF4-FFF2-40B4-BE49-F238E27FC236}">
                <a16:creationId xmlns="" xmlns:a16="http://schemas.microsoft.com/office/drawing/2014/main" id="{0815ED58-C75C-4D6E-8BD8-A89B9C481196}"/>
              </a:ext>
            </a:extLst>
          </p:cNvPr>
          <p:cNvSpPr txBox="1"/>
          <p:nvPr/>
        </p:nvSpPr>
        <p:spPr>
          <a:xfrm>
            <a:off x="6337852" y="474974"/>
            <a:ext cx="4207565" cy="369332"/>
          </a:xfrm>
          <a:prstGeom prst="rect">
            <a:avLst/>
          </a:prstGeom>
          <a:noFill/>
        </p:spPr>
        <p:txBody>
          <a:bodyPr wrap="square" rtlCol="0">
            <a:spAutoFit/>
          </a:bodyPr>
          <a:lstStyle/>
          <a:p>
            <a:r>
              <a:rPr lang="de-DE" dirty="0"/>
              <a:t>West-</a:t>
            </a:r>
            <a:r>
              <a:rPr lang="de-DE" dirty="0" err="1"/>
              <a:t>Shelter</a:t>
            </a:r>
            <a:r>
              <a:rPr lang="de-DE" dirty="0"/>
              <a:t> (Mähwerk, Startwagen, etc.)</a:t>
            </a:r>
          </a:p>
        </p:txBody>
      </p:sp>
      <p:sp>
        <p:nvSpPr>
          <p:cNvPr id="13" name="Textfeld 12">
            <a:extLst>
              <a:ext uri="{FF2B5EF4-FFF2-40B4-BE49-F238E27FC236}">
                <a16:creationId xmlns="" xmlns:a16="http://schemas.microsoft.com/office/drawing/2014/main" id="{6DE69668-CCF0-4FDB-8AC1-9472A446E31D}"/>
              </a:ext>
            </a:extLst>
          </p:cNvPr>
          <p:cNvSpPr txBox="1"/>
          <p:nvPr/>
        </p:nvSpPr>
        <p:spPr>
          <a:xfrm>
            <a:off x="6337851" y="3845945"/>
            <a:ext cx="4207565" cy="369332"/>
          </a:xfrm>
          <a:prstGeom prst="rect">
            <a:avLst/>
          </a:prstGeom>
          <a:noFill/>
        </p:spPr>
        <p:txBody>
          <a:bodyPr wrap="square" rtlCol="0">
            <a:spAutoFit/>
          </a:bodyPr>
          <a:lstStyle/>
          <a:p>
            <a:r>
              <a:rPr lang="de-DE" dirty="0"/>
              <a:t>Ost-</a:t>
            </a:r>
            <a:r>
              <a:rPr lang="de-DE" dirty="0" err="1"/>
              <a:t>Shelter</a:t>
            </a:r>
            <a:r>
              <a:rPr lang="de-DE" dirty="0"/>
              <a:t> (Bagger, Lkw, </a:t>
            </a:r>
            <a:r>
              <a:rPr lang="de-DE" dirty="0" err="1"/>
              <a:t>Flgz.anhänger</a:t>
            </a:r>
            <a:r>
              <a:rPr lang="de-DE" dirty="0"/>
              <a:t>)</a:t>
            </a:r>
          </a:p>
        </p:txBody>
      </p:sp>
    </p:spTree>
    <p:extLst>
      <p:ext uri="{BB962C8B-B14F-4D97-AF65-F5344CB8AC3E}">
        <p14:creationId xmlns:p14="http://schemas.microsoft.com/office/powerpoint/2010/main" val="3336452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 xmlns:a16="http://schemas.microsoft.com/office/drawing/2014/main" id="{ACFE58FC-6185-4895-BA59-1F125A72937B}"/>
              </a:ext>
            </a:extLst>
          </p:cNvPr>
          <p:cNvSpPr>
            <a:spLocks noGrp="1"/>
          </p:cNvSpPr>
          <p:nvPr>
            <p:ph type="dt" sz="half" idx="10"/>
          </p:nvPr>
        </p:nvSpPr>
        <p:spPr/>
        <p:txBody>
          <a:bodyPr/>
          <a:lstStyle/>
          <a:p>
            <a:r>
              <a:rPr lang="de-DE"/>
              <a:t>23.06.2020</a:t>
            </a:r>
          </a:p>
        </p:txBody>
      </p:sp>
      <p:sp>
        <p:nvSpPr>
          <p:cNvPr id="3" name="Fußzeilenplatzhalter 2">
            <a:extLst>
              <a:ext uri="{FF2B5EF4-FFF2-40B4-BE49-F238E27FC236}">
                <a16:creationId xmlns="" xmlns:a16="http://schemas.microsoft.com/office/drawing/2014/main" id="{4E763171-7BB8-4755-8742-B31756696D4F}"/>
              </a:ext>
            </a:extLst>
          </p:cNvPr>
          <p:cNvSpPr>
            <a:spLocks noGrp="1"/>
          </p:cNvSpPr>
          <p:nvPr>
            <p:ph type="ftr" sz="quarter" idx="11"/>
          </p:nvPr>
        </p:nvSpPr>
        <p:spPr/>
        <p:txBody>
          <a:bodyPr/>
          <a:lstStyle/>
          <a:p>
            <a:r>
              <a:rPr lang="de-DE"/>
              <a:t>Bilder_Kostenteilung_Platz_NP_20200705.pptx</a:t>
            </a:r>
          </a:p>
        </p:txBody>
      </p:sp>
      <p:sp>
        <p:nvSpPr>
          <p:cNvPr id="4" name="Foliennummernplatzhalter 3">
            <a:extLst>
              <a:ext uri="{FF2B5EF4-FFF2-40B4-BE49-F238E27FC236}">
                <a16:creationId xmlns="" xmlns:a16="http://schemas.microsoft.com/office/drawing/2014/main" id="{6BFC9162-4D17-4E65-8F48-AE426A4DDDC4}"/>
              </a:ext>
            </a:extLst>
          </p:cNvPr>
          <p:cNvSpPr>
            <a:spLocks noGrp="1"/>
          </p:cNvSpPr>
          <p:nvPr>
            <p:ph type="sldNum" sz="quarter" idx="12"/>
          </p:nvPr>
        </p:nvSpPr>
        <p:spPr/>
        <p:txBody>
          <a:bodyPr/>
          <a:lstStyle/>
          <a:p>
            <a:fld id="{32CB2892-ECEA-4635-AA64-FA1BCB084AFE}" type="slidenum">
              <a:rPr lang="de-DE" smtClean="0"/>
              <a:t>12</a:t>
            </a:fld>
            <a:endParaRPr lang="de-DE"/>
          </a:p>
        </p:txBody>
      </p:sp>
      <p:pic>
        <p:nvPicPr>
          <p:cNvPr id="6" name="Grafik 5">
            <a:extLst>
              <a:ext uri="{FF2B5EF4-FFF2-40B4-BE49-F238E27FC236}">
                <a16:creationId xmlns="" xmlns:a16="http://schemas.microsoft.com/office/drawing/2014/main" id="{E6103DC6-743E-4808-9A10-2FE1A1158EE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8952" y="1813554"/>
            <a:ext cx="4114801" cy="3086101"/>
          </a:xfrm>
          <a:prstGeom prst="rect">
            <a:avLst/>
          </a:prstGeom>
        </p:spPr>
      </p:pic>
      <p:pic>
        <p:nvPicPr>
          <p:cNvPr id="8" name="Grafik 7">
            <a:extLst>
              <a:ext uri="{FF2B5EF4-FFF2-40B4-BE49-F238E27FC236}">
                <a16:creationId xmlns="" xmlns:a16="http://schemas.microsoft.com/office/drawing/2014/main" id="{D31CE8D6-E37D-4B0B-9A7B-7083D883912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52444" y="1047997"/>
            <a:ext cx="4172000" cy="3129000"/>
          </a:xfrm>
          <a:prstGeom prst="rect">
            <a:avLst/>
          </a:prstGeom>
        </p:spPr>
      </p:pic>
      <p:pic>
        <p:nvPicPr>
          <p:cNvPr id="10" name="Grafik 9">
            <a:extLst>
              <a:ext uri="{FF2B5EF4-FFF2-40B4-BE49-F238E27FC236}">
                <a16:creationId xmlns="" xmlns:a16="http://schemas.microsoft.com/office/drawing/2014/main" id="{BC0B2C41-A5A0-4583-A87F-0D9C2B62EEF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748668" y="3570787"/>
            <a:ext cx="4426875" cy="2597025"/>
          </a:xfrm>
          <a:prstGeom prst="rect">
            <a:avLst/>
          </a:prstGeom>
        </p:spPr>
      </p:pic>
      <p:sp>
        <p:nvSpPr>
          <p:cNvPr id="13" name="Textfeld 12">
            <a:extLst>
              <a:ext uri="{FF2B5EF4-FFF2-40B4-BE49-F238E27FC236}">
                <a16:creationId xmlns="" xmlns:a16="http://schemas.microsoft.com/office/drawing/2014/main" id="{D75CB29C-1B4A-4A0D-A640-8FA4C8A76CCC}"/>
              </a:ext>
            </a:extLst>
          </p:cNvPr>
          <p:cNvSpPr txBox="1"/>
          <p:nvPr/>
        </p:nvSpPr>
        <p:spPr>
          <a:xfrm>
            <a:off x="838200" y="1319800"/>
            <a:ext cx="3399183" cy="369332"/>
          </a:xfrm>
          <a:prstGeom prst="rect">
            <a:avLst/>
          </a:prstGeom>
          <a:noFill/>
        </p:spPr>
        <p:txBody>
          <a:bodyPr wrap="square" rtlCol="0">
            <a:spAutoFit/>
          </a:bodyPr>
          <a:lstStyle/>
          <a:p>
            <a:pPr algn="ctr"/>
            <a:r>
              <a:rPr lang="de-DE" dirty="0"/>
              <a:t>Flugzeughalle Kranich-Seite (85 %)</a:t>
            </a:r>
          </a:p>
        </p:txBody>
      </p:sp>
      <p:sp>
        <p:nvSpPr>
          <p:cNvPr id="14" name="Textfeld 13">
            <a:extLst>
              <a:ext uri="{FF2B5EF4-FFF2-40B4-BE49-F238E27FC236}">
                <a16:creationId xmlns="" xmlns:a16="http://schemas.microsoft.com/office/drawing/2014/main" id="{245D3441-9AFE-489A-8197-CB62637E622B}"/>
              </a:ext>
            </a:extLst>
          </p:cNvPr>
          <p:cNvSpPr txBox="1"/>
          <p:nvPr/>
        </p:nvSpPr>
        <p:spPr>
          <a:xfrm>
            <a:off x="5952444" y="584395"/>
            <a:ext cx="4172000" cy="369332"/>
          </a:xfrm>
          <a:prstGeom prst="rect">
            <a:avLst/>
          </a:prstGeom>
          <a:noFill/>
        </p:spPr>
        <p:txBody>
          <a:bodyPr wrap="square" rtlCol="0">
            <a:spAutoFit/>
          </a:bodyPr>
          <a:lstStyle/>
          <a:p>
            <a:pPr algn="ctr"/>
            <a:r>
              <a:rPr lang="de-DE" dirty="0"/>
              <a:t>Flugzeughalle FTV Spandau-Seite (15 %)</a:t>
            </a:r>
          </a:p>
        </p:txBody>
      </p:sp>
    </p:spTree>
    <p:extLst>
      <p:ext uri="{BB962C8B-B14F-4D97-AF65-F5344CB8AC3E}">
        <p14:creationId xmlns:p14="http://schemas.microsoft.com/office/powerpoint/2010/main" val="341092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577EFEF-62FF-4C86-81BB-63050E1E35C7}"/>
              </a:ext>
            </a:extLst>
          </p:cNvPr>
          <p:cNvSpPr>
            <a:spLocks noGrp="1"/>
          </p:cNvSpPr>
          <p:nvPr>
            <p:ph type="title"/>
          </p:nvPr>
        </p:nvSpPr>
        <p:spPr/>
        <p:txBody>
          <a:bodyPr>
            <a:normAutofit/>
          </a:bodyPr>
          <a:lstStyle/>
          <a:p>
            <a:r>
              <a:rPr lang="de-DE" sz="3600" dirty="0"/>
              <a:t>Kostenteilung - Details</a:t>
            </a:r>
          </a:p>
        </p:txBody>
      </p:sp>
      <p:sp>
        <p:nvSpPr>
          <p:cNvPr id="3" name="Inhaltsplatzhalter 2">
            <a:extLst>
              <a:ext uri="{FF2B5EF4-FFF2-40B4-BE49-F238E27FC236}">
                <a16:creationId xmlns="" xmlns:a16="http://schemas.microsoft.com/office/drawing/2014/main" id="{52E4BC61-CDFA-4BCD-85FF-49D047D0FADD}"/>
              </a:ext>
            </a:extLst>
          </p:cNvPr>
          <p:cNvSpPr>
            <a:spLocks noGrp="1"/>
          </p:cNvSpPr>
          <p:nvPr>
            <p:ph idx="1"/>
          </p:nvPr>
        </p:nvSpPr>
        <p:spPr>
          <a:xfrm>
            <a:off x="838200" y="1550505"/>
            <a:ext cx="10515600" cy="4452730"/>
          </a:xfrm>
        </p:spPr>
        <p:txBody>
          <a:bodyPr>
            <a:normAutofit/>
          </a:bodyPr>
          <a:lstStyle/>
          <a:p>
            <a:pPr marL="514350" indent="-514350">
              <a:buFont typeface="+mj-lt"/>
              <a:buAutoNum type="arabicPeriod"/>
            </a:pPr>
            <a:r>
              <a:rPr lang="de-DE" dirty="0"/>
              <a:t>laufende auszahlungsrelevanten Bewirtschaftungskosten, Beispiele: </a:t>
            </a:r>
          </a:p>
          <a:p>
            <a:pPr lvl="1"/>
            <a:r>
              <a:rPr lang="de-DE" sz="2000" dirty="0"/>
              <a:t>Laufende Kosten Flachbau</a:t>
            </a:r>
            <a:br>
              <a:rPr lang="de-DE" sz="2000" dirty="0"/>
            </a:br>
            <a:r>
              <a:rPr lang="de-DE" sz="2000" dirty="0"/>
              <a:t>Heizöl, Abwasser, Strom, Telefon und Internet, Gebäudeversicherung, ICAO Karte, Flug-Software (AIP), Gebäudereparaturen (bspw. Brunnenpumpe, Heizung), Trinkwasserprüfung und ggf. -Desinfektion, </a:t>
            </a:r>
            <a:r>
              <a:rPr lang="de-DE" sz="2000" dirty="0" err="1"/>
              <a:t>Feuerlöscherprüfung</a:t>
            </a:r>
            <a:r>
              <a:rPr lang="de-DE" sz="2000" dirty="0"/>
              <a:t>, etc. </a:t>
            </a:r>
          </a:p>
          <a:p>
            <a:pPr lvl="1"/>
            <a:r>
              <a:rPr lang="de-DE" sz="2000" dirty="0"/>
              <a:t>Laufende Kosten Flugplatz</a:t>
            </a:r>
            <a:br>
              <a:rPr lang="de-DE" sz="2000" dirty="0"/>
            </a:br>
            <a:r>
              <a:rPr lang="de-DE" sz="2000" dirty="0"/>
              <a:t>Haftpflichtversicherung, Gebühren </a:t>
            </a:r>
            <a:r>
              <a:rPr lang="de-DE" sz="2000" dirty="0" err="1"/>
              <a:t>LuBB</a:t>
            </a:r>
            <a:r>
              <a:rPr lang="de-DE" sz="2000" dirty="0"/>
              <a:t>, Platzwart Klaus Schmidt, Entsorgungsgebühren </a:t>
            </a:r>
          </a:p>
          <a:p>
            <a:pPr lvl="1"/>
            <a:r>
              <a:rPr lang="de-DE" sz="2000" dirty="0"/>
              <a:t>Laufende Kosten Maschinen und Geräte (</a:t>
            </a:r>
            <a:r>
              <a:rPr lang="de-DE" sz="2000" dirty="0" err="1"/>
              <a:t>Schwadmäher</a:t>
            </a:r>
            <a:r>
              <a:rPr lang="de-DE" sz="2000" dirty="0"/>
              <a:t>, Trecker, Radlader, Kipper, </a:t>
            </a:r>
            <a:r>
              <a:rPr lang="de-DE" sz="2000" dirty="0" err="1"/>
              <a:t>etc</a:t>
            </a:r>
            <a:r>
              <a:rPr lang="de-DE" sz="2000" dirty="0"/>
              <a:t>). </a:t>
            </a:r>
            <a:br>
              <a:rPr lang="de-DE" sz="2000" dirty="0"/>
            </a:br>
            <a:r>
              <a:rPr lang="de-DE" sz="2000" dirty="0"/>
              <a:t>Treibstoffe (Diesel); Reparaturen (bspw. Mähwerk; John Deere Trecker); Ersatz- und Verschleißteile (bspw. Messer für Mäher, Eggennetz)</a:t>
            </a:r>
          </a:p>
          <a:p>
            <a:pPr marL="514350" indent="-514350">
              <a:buFont typeface="+mj-lt"/>
              <a:buAutoNum type="arabicPeriod"/>
            </a:pPr>
            <a:r>
              <a:rPr lang="de-DE" dirty="0"/>
              <a:t>Baustunden </a:t>
            </a:r>
          </a:p>
          <a:p>
            <a:pPr lvl="1"/>
            <a:r>
              <a:rPr lang="de-DE" sz="2000" dirty="0"/>
              <a:t>bspw. für Bewirtschaftung des Platzes (Rasenmähen, Walzen, etc.), Reparaturen an IG Geräten (Mähwerk, Trecker, Walzengestell)</a:t>
            </a:r>
          </a:p>
          <a:p>
            <a:pPr lvl="1"/>
            <a:endParaRPr lang="de-DE" dirty="0"/>
          </a:p>
        </p:txBody>
      </p:sp>
      <p:sp>
        <p:nvSpPr>
          <p:cNvPr id="4" name="Datumsplatzhalter 3">
            <a:extLst>
              <a:ext uri="{FF2B5EF4-FFF2-40B4-BE49-F238E27FC236}">
                <a16:creationId xmlns="" xmlns:a16="http://schemas.microsoft.com/office/drawing/2014/main" id="{4BD77A92-76D5-46B3-B673-3538589937B9}"/>
              </a:ext>
            </a:extLst>
          </p:cNvPr>
          <p:cNvSpPr>
            <a:spLocks noGrp="1"/>
          </p:cNvSpPr>
          <p:nvPr>
            <p:ph type="dt" sz="half" idx="10"/>
          </p:nvPr>
        </p:nvSpPr>
        <p:spPr/>
        <p:txBody>
          <a:bodyPr/>
          <a:lstStyle/>
          <a:p>
            <a:r>
              <a:rPr lang="de-DE"/>
              <a:t>05.07.2020</a:t>
            </a:r>
          </a:p>
        </p:txBody>
      </p:sp>
      <p:sp>
        <p:nvSpPr>
          <p:cNvPr id="5" name="Fußzeilenplatzhalter 4">
            <a:extLst>
              <a:ext uri="{FF2B5EF4-FFF2-40B4-BE49-F238E27FC236}">
                <a16:creationId xmlns="" xmlns:a16="http://schemas.microsoft.com/office/drawing/2014/main" id="{A88BBD70-B09A-45BA-8CF6-72763E918A4B}"/>
              </a:ext>
            </a:extLst>
          </p:cNvPr>
          <p:cNvSpPr>
            <a:spLocks noGrp="1"/>
          </p:cNvSpPr>
          <p:nvPr>
            <p:ph type="ftr" sz="quarter" idx="11"/>
          </p:nvPr>
        </p:nvSpPr>
        <p:spPr/>
        <p:txBody>
          <a:bodyPr/>
          <a:lstStyle/>
          <a:p>
            <a:r>
              <a:rPr lang="de-DE"/>
              <a:t>Kernpunkte_Kostenteilung_RA_Knies_20200705.pptx</a:t>
            </a:r>
          </a:p>
        </p:txBody>
      </p:sp>
      <p:sp>
        <p:nvSpPr>
          <p:cNvPr id="6" name="Foliennummernplatzhalter 5">
            <a:extLst>
              <a:ext uri="{FF2B5EF4-FFF2-40B4-BE49-F238E27FC236}">
                <a16:creationId xmlns="" xmlns:a16="http://schemas.microsoft.com/office/drawing/2014/main" id="{DA4C0DCD-F2DE-483E-A027-CE69F53200DD}"/>
              </a:ext>
            </a:extLst>
          </p:cNvPr>
          <p:cNvSpPr>
            <a:spLocks noGrp="1"/>
          </p:cNvSpPr>
          <p:nvPr>
            <p:ph type="sldNum" sz="quarter" idx="12"/>
          </p:nvPr>
        </p:nvSpPr>
        <p:spPr/>
        <p:txBody>
          <a:bodyPr/>
          <a:lstStyle/>
          <a:p>
            <a:fld id="{32CB2892-ECEA-4635-AA64-FA1BCB084AFE}" type="slidenum">
              <a:rPr lang="de-DE" smtClean="0"/>
              <a:t>13</a:t>
            </a:fld>
            <a:endParaRPr lang="de-DE"/>
          </a:p>
        </p:txBody>
      </p:sp>
    </p:spTree>
    <p:extLst>
      <p:ext uri="{BB962C8B-B14F-4D97-AF65-F5344CB8AC3E}">
        <p14:creationId xmlns:p14="http://schemas.microsoft.com/office/powerpoint/2010/main" val="201849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577EFEF-62FF-4C86-81BB-63050E1E35C7}"/>
              </a:ext>
            </a:extLst>
          </p:cNvPr>
          <p:cNvSpPr>
            <a:spLocks noGrp="1"/>
          </p:cNvSpPr>
          <p:nvPr>
            <p:ph type="title"/>
          </p:nvPr>
        </p:nvSpPr>
        <p:spPr/>
        <p:txBody>
          <a:bodyPr>
            <a:normAutofit/>
          </a:bodyPr>
          <a:lstStyle/>
          <a:p>
            <a:r>
              <a:rPr lang="de-DE" sz="3600" dirty="0"/>
              <a:t>Kostenteilung – Details</a:t>
            </a:r>
          </a:p>
        </p:txBody>
      </p:sp>
      <p:sp>
        <p:nvSpPr>
          <p:cNvPr id="3" name="Inhaltsplatzhalter 2">
            <a:extLst>
              <a:ext uri="{FF2B5EF4-FFF2-40B4-BE49-F238E27FC236}">
                <a16:creationId xmlns="" xmlns:a16="http://schemas.microsoft.com/office/drawing/2014/main" id="{52E4BC61-CDFA-4BCD-85FF-49D047D0FADD}"/>
              </a:ext>
            </a:extLst>
          </p:cNvPr>
          <p:cNvSpPr>
            <a:spLocks noGrp="1"/>
          </p:cNvSpPr>
          <p:nvPr>
            <p:ph idx="1"/>
          </p:nvPr>
        </p:nvSpPr>
        <p:spPr>
          <a:xfrm>
            <a:off x="838200" y="1550504"/>
            <a:ext cx="10515600" cy="4626459"/>
          </a:xfrm>
        </p:spPr>
        <p:txBody>
          <a:bodyPr>
            <a:normAutofit/>
          </a:bodyPr>
          <a:lstStyle/>
          <a:p>
            <a:pPr marL="514350" indent="-514350">
              <a:buFont typeface="+mj-lt"/>
              <a:buAutoNum type="arabicPeriod" startAt="3"/>
            </a:pPr>
            <a:r>
              <a:rPr lang="de-DE" dirty="0"/>
              <a:t>Lastenausgleich für die Benutzung des Flugplatzes und des Wertverlustes durch (Afa) des Flachbaus und der Maschinen und Geräte, die zu 2/3 dem LSC und nur zu 1/3 dem FTV gehören</a:t>
            </a:r>
            <a:br>
              <a:rPr lang="de-DE" dirty="0"/>
            </a:br>
            <a:endParaRPr lang="de-DE" dirty="0"/>
          </a:p>
          <a:p>
            <a:pPr marL="514350" indent="-514350">
              <a:buFont typeface="+mj-lt"/>
              <a:buAutoNum type="arabicPeriod" startAt="3"/>
            </a:pPr>
            <a:r>
              <a:rPr lang="de-DE" dirty="0"/>
              <a:t>Zuordnung der Einnahmen zu den Vereinen (Wohnwagenabstellplatz, Unterkunft) </a:t>
            </a:r>
          </a:p>
          <a:p>
            <a:pPr marL="457200" lvl="1" indent="0">
              <a:buNone/>
            </a:pPr>
            <a:r>
              <a:rPr lang="de-DE" sz="2000" dirty="0"/>
              <a:t>Wir wollen die von unseren Mitgliedern vereinnahmten Vergütungen nicht an die IG abführen, sondern nur die entstehenden Kosten tragen - FTV fordert die Verteilung der Einnahmen.</a:t>
            </a:r>
          </a:p>
          <a:p>
            <a:pPr marL="0" indent="0">
              <a:buNone/>
            </a:pPr>
            <a:endParaRPr lang="de-DE" dirty="0"/>
          </a:p>
        </p:txBody>
      </p:sp>
      <p:sp>
        <p:nvSpPr>
          <p:cNvPr id="4" name="Datumsplatzhalter 3">
            <a:extLst>
              <a:ext uri="{FF2B5EF4-FFF2-40B4-BE49-F238E27FC236}">
                <a16:creationId xmlns="" xmlns:a16="http://schemas.microsoft.com/office/drawing/2014/main" id="{4BD77A92-76D5-46B3-B673-3538589937B9}"/>
              </a:ext>
            </a:extLst>
          </p:cNvPr>
          <p:cNvSpPr>
            <a:spLocks noGrp="1"/>
          </p:cNvSpPr>
          <p:nvPr>
            <p:ph type="dt" sz="half" idx="10"/>
          </p:nvPr>
        </p:nvSpPr>
        <p:spPr/>
        <p:txBody>
          <a:bodyPr/>
          <a:lstStyle/>
          <a:p>
            <a:r>
              <a:rPr lang="de-DE"/>
              <a:t>05.07.2020</a:t>
            </a:r>
          </a:p>
        </p:txBody>
      </p:sp>
      <p:sp>
        <p:nvSpPr>
          <p:cNvPr id="5" name="Fußzeilenplatzhalter 4">
            <a:extLst>
              <a:ext uri="{FF2B5EF4-FFF2-40B4-BE49-F238E27FC236}">
                <a16:creationId xmlns="" xmlns:a16="http://schemas.microsoft.com/office/drawing/2014/main" id="{A88BBD70-B09A-45BA-8CF6-72763E918A4B}"/>
              </a:ext>
            </a:extLst>
          </p:cNvPr>
          <p:cNvSpPr>
            <a:spLocks noGrp="1"/>
          </p:cNvSpPr>
          <p:nvPr>
            <p:ph type="ftr" sz="quarter" idx="11"/>
          </p:nvPr>
        </p:nvSpPr>
        <p:spPr/>
        <p:txBody>
          <a:bodyPr/>
          <a:lstStyle/>
          <a:p>
            <a:r>
              <a:rPr lang="de-DE"/>
              <a:t>Kernpunkte_Kostenteilung_RA_Knies_20200705.pptx</a:t>
            </a:r>
          </a:p>
        </p:txBody>
      </p:sp>
      <p:sp>
        <p:nvSpPr>
          <p:cNvPr id="6" name="Foliennummernplatzhalter 5">
            <a:extLst>
              <a:ext uri="{FF2B5EF4-FFF2-40B4-BE49-F238E27FC236}">
                <a16:creationId xmlns="" xmlns:a16="http://schemas.microsoft.com/office/drawing/2014/main" id="{DA4C0DCD-F2DE-483E-A027-CE69F53200DD}"/>
              </a:ext>
            </a:extLst>
          </p:cNvPr>
          <p:cNvSpPr>
            <a:spLocks noGrp="1"/>
          </p:cNvSpPr>
          <p:nvPr>
            <p:ph type="sldNum" sz="quarter" idx="12"/>
          </p:nvPr>
        </p:nvSpPr>
        <p:spPr/>
        <p:txBody>
          <a:bodyPr/>
          <a:lstStyle/>
          <a:p>
            <a:fld id="{32CB2892-ECEA-4635-AA64-FA1BCB084AFE}" type="slidenum">
              <a:rPr lang="de-DE" smtClean="0"/>
              <a:t>14</a:t>
            </a:fld>
            <a:endParaRPr lang="de-DE"/>
          </a:p>
        </p:txBody>
      </p:sp>
    </p:spTree>
    <p:extLst>
      <p:ext uri="{BB962C8B-B14F-4D97-AF65-F5344CB8AC3E}">
        <p14:creationId xmlns:p14="http://schemas.microsoft.com/office/powerpoint/2010/main" val="2255015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 xmlns:a16="http://schemas.microsoft.com/office/drawing/2014/main" id="{4BE682F7-845D-443F-8088-7973A665D9B6}"/>
              </a:ext>
            </a:extLst>
          </p:cNvPr>
          <p:cNvSpPr>
            <a:spLocks noGrp="1"/>
          </p:cNvSpPr>
          <p:nvPr>
            <p:ph type="title"/>
          </p:nvPr>
        </p:nvSpPr>
        <p:spPr>
          <a:xfrm>
            <a:off x="838200" y="365125"/>
            <a:ext cx="9420879" cy="631299"/>
          </a:xfrm>
        </p:spPr>
        <p:txBody>
          <a:bodyPr>
            <a:normAutofit/>
          </a:bodyPr>
          <a:lstStyle/>
          <a:p>
            <a:pPr algn="ctr"/>
            <a:r>
              <a:rPr lang="de-DE" sz="2800" dirty="0"/>
              <a:t>Datenanalyse</a:t>
            </a:r>
          </a:p>
        </p:txBody>
      </p:sp>
      <p:sp>
        <p:nvSpPr>
          <p:cNvPr id="2" name="Datumsplatzhalter 1">
            <a:extLst>
              <a:ext uri="{FF2B5EF4-FFF2-40B4-BE49-F238E27FC236}">
                <a16:creationId xmlns="" xmlns:a16="http://schemas.microsoft.com/office/drawing/2014/main" id="{9329B338-E387-402D-83A7-30F83B7C1A96}"/>
              </a:ext>
            </a:extLst>
          </p:cNvPr>
          <p:cNvSpPr>
            <a:spLocks noGrp="1"/>
          </p:cNvSpPr>
          <p:nvPr>
            <p:ph type="dt" sz="half" idx="10"/>
          </p:nvPr>
        </p:nvSpPr>
        <p:spPr/>
        <p:txBody>
          <a:bodyPr/>
          <a:lstStyle/>
          <a:p>
            <a:r>
              <a:rPr lang="de-DE"/>
              <a:t>05.07.2020</a:t>
            </a:r>
          </a:p>
        </p:txBody>
      </p:sp>
      <p:sp>
        <p:nvSpPr>
          <p:cNvPr id="3" name="Fußzeilenplatzhalter 2">
            <a:extLst>
              <a:ext uri="{FF2B5EF4-FFF2-40B4-BE49-F238E27FC236}">
                <a16:creationId xmlns="" xmlns:a16="http://schemas.microsoft.com/office/drawing/2014/main" id="{A1E9CD97-0EFE-4626-A545-5EFC492A8EA7}"/>
              </a:ext>
            </a:extLst>
          </p:cNvPr>
          <p:cNvSpPr>
            <a:spLocks noGrp="1"/>
          </p:cNvSpPr>
          <p:nvPr>
            <p:ph type="ftr" sz="quarter" idx="11"/>
          </p:nvPr>
        </p:nvSpPr>
        <p:spPr/>
        <p:txBody>
          <a:bodyPr/>
          <a:lstStyle/>
          <a:p>
            <a:r>
              <a:rPr lang="de-DE"/>
              <a:t>Kernpunkte_Kostenteilung_RA_Knies_20200705.pptx</a:t>
            </a:r>
          </a:p>
        </p:txBody>
      </p:sp>
      <p:sp>
        <p:nvSpPr>
          <p:cNvPr id="4" name="Foliennummernplatzhalter 3">
            <a:extLst>
              <a:ext uri="{FF2B5EF4-FFF2-40B4-BE49-F238E27FC236}">
                <a16:creationId xmlns="" xmlns:a16="http://schemas.microsoft.com/office/drawing/2014/main" id="{AF9EF791-60B6-47B1-B40B-66ACACCCCE19}"/>
              </a:ext>
            </a:extLst>
          </p:cNvPr>
          <p:cNvSpPr>
            <a:spLocks noGrp="1"/>
          </p:cNvSpPr>
          <p:nvPr>
            <p:ph type="sldNum" sz="quarter" idx="12"/>
          </p:nvPr>
        </p:nvSpPr>
        <p:spPr/>
        <p:txBody>
          <a:bodyPr/>
          <a:lstStyle/>
          <a:p>
            <a:fld id="{32CB2892-ECEA-4635-AA64-FA1BCB084AFE}" type="slidenum">
              <a:rPr lang="de-DE" smtClean="0"/>
              <a:t>15</a:t>
            </a:fld>
            <a:endParaRPr lang="de-DE"/>
          </a:p>
        </p:txBody>
      </p:sp>
      <p:graphicFrame>
        <p:nvGraphicFramePr>
          <p:cNvPr id="5" name="Tabelle 4">
            <a:extLst>
              <a:ext uri="{FF2B5EF4-FFF2-40B4-BE49-F238E27FC236}">
                <a16:creationId xmlns="" xmlns:a16="http://schemas.microsoft.com/office/drawing/2014/main" id="{E28AB1E6-2D7E-4329-AB59-26426F315136}"/>
              </a:ext>
            </a:extLst>
          </p:cNvPr>
          <p:cNvGraphicFramePr>
            <a:graphicFrameLocks noGrp="1"/>
          </p:cNvGraphicFramePr>
          <p:nvPr>
            <p:extLst>
              <p:ext uri="{D42A27DB-BD31-4B8C-83A1-F6EECF244321}">
                <p14:modId xmlns:p14="http://schemas.microsoft.com/office/powerpoint/2010/main" val="2897728916"/>
              </p:ext>
            </p:extLst>
          </p:nvPr>
        </p:nvGraphicFramePr>
        <p:xfrm>
          <a:off x="967408" y="1178986"/>
          <a:ext cx="9291671" cy="4994801"/>
        </p:xfrm>
        <a:graphic>
          <a:graphicData uri="http://schemas.openxmlformats.org/drawingml/2006/table">
            <a:tbl>
              <a:tblPr firstRow="1" firstCol="1" bandRow="1">
                <a:tableStyleId>{5C22544A-7EE6-4342-B048-85BDC9FD1C3A}</a:tableStyleId>
              </a:tblPr>
              <a:tblGrid>
                <a:gridCol w="939671">
                  <a:extLst>
                    <a:ext uri="{9D8B030D-6E8A-4147-A177-3AD203B41FA5}">
                      <a16:colId xmlns="" xmlns:a16="http://schemas.microsoft.com/office/drawing/2014/main" val="75983837"/>
                    </a:ext>
                  </a:extLst>
                </a:gridCol>
                <a:gridCol w="1044000">
                  <a:extLst>
                    <a:ext uri="{9D8B030D-6E8A-4147-A177-3AD203B41FA5}">
                      <a16:colId xmlns="" xmlns:a16="http://schemas.microsoft.com/office/drawing/2014/main" val="2739561332"/>
                    </a:ext>
                  </a:extLst>
                </a:gridCol>
                <a:gridCol w="1044000">
                  <a:extLst>
                    <a:ext uri="{9D8B030D-6E8A-4147-A177-3AD203B41FA5}">
                      <a16:colId xmlns="" xmlns:a16="http://schemas.microsoft.com/office/drawing/2014/main" val="2825314019"/>
                    </a:ext>
                  </a:extLst>
                </a:gridCol>
                <a:gridCol w="1044000">
                  <a:extLst>
                    <a:ext uri="{9D8B030D-6E8A-4147-A177-3AD203B41FA5}">
                      <a16:colId xmlns="" xmlns:a16="http://schemas.microsoft.com/office/drawing/2014/main" val="2063971583"/>
                    </a:ext>
                  </a:extLst>
                </a:gridCol>
                <a:gridCol w="1044000">
                  <a:extLst>
                    <a:ext uri="{9D8B030D-6E8A-4147-A177-3AD203B41FA5}">
                      <a16:colId xmlns="" xmlns:a16="http://schemas.microsoft.com/office/drawing/2014/main" val="379574755"/>
                    </a:ext>
                  </a:extLst>
                </a:gridCol>
                <a:gridCol w="1044000">
                  <a:extLst>
                    <a:ext uri="{9D8B030D-6E8A-4147-A177-3AD203B41FA5}">
                      <a16:colId xmlns="" xmlns:a16="http://schemas.microsoft.com/office/drawing/2014/main" val="2245582656"/>
                    </a:ext>
                  </a:extLst>
                </a:gridCol>
                <a:gridCol w="1044000">
                  <a:extLst>
                    <a:ext uri="{9D8B030D-6E8A-4147-A177-3AD203B41FA5}">
                      <a16:colId xmlns="" xmlns:a16="http://schemas.microsoft.com/office/drawing/2014/main" val="1399516801"/>
                    </a:ext>
                  </a:extLst>
                </a:gridCol>
                <a:gridCol w="1044000">
                  <a:extLst>
                    <a:ext uri="{9D8B030D-6E8A-4147-A177-3AD203B41FA5}">
                      <a16:colId xmlns="" xmlns:a16="http://schemas.microsoft.com/office/drawing/2014/main" val="510185818"/>
                    </a:ext>
                  </a:extLst>
                </a:gridCol>
                <a:gridCol w="1044000">
                  <a:extLst>
                    <a:ext uri="{9D8B030D-6E8A-4147-A177-3AD203B41FA5}">
                      <a16:colId xmlns="" xmlns:a16="http://schemas.microsoft.com/office/drawing/2014/main" val="60991332"/>
                    </a:ext>
                  </a:extLst>
                </a:gridCol>
              </a:tblGrid>
              <a:tr h="409161">
                <a:tc>
                  <a:txBody>
                    <a:bodyPr/>
                    <a:lstStyle/>
                    <a:p>
                      <a:pPr algn="ctr" fontAlgn="b"/>
                      <a:r>
                        <a:rPr lang="de-DE" sz="1600" b="0" u="none" strike="noStrike" dirty="0">
                          <a:effectLst/>
                        </a:rPr>
                        <a:t>Jahr</a:t>
                      </a:r>
                      <a:endParaRPr lang="de-DE" sz="1600" b="0" i="0" u="none" strike="noStrike" dirty="0">
                        <a:solidFill>
                          <a:srgbClr val="FFFFFF"/>
                        </a:solidFill>
                        <a:effectLst/>
                        <a:latin typeface="Calibri" panose="020F0502020204030204" pitchFamily="34" charset="0"/>
                      </a:endParaRPr>
                    </a:p>
                  </a:txBody>
                  <a:tcPr marL="6350" marR="6350" marT="6350" marB="0"/>
                </a:tc>
                <a:tc>
                  <a:txBody>
                    <a:bodyPr/>
                    <a:lstStyle/>
                    <a:p>
                      <a:pPr algn="ctr" fontAlgn="b"/>
                      <a:r>
                        <a:rPr lang="de-DE" sz="1600" b="0" u="none" strike="noStrike" dirty="0">
                          <a:effectLst/>
                        </a:rPr>
                        <a:t>Piloten LSC</a:t>
                      </a:r>
                      <a:endParaRPr lang="de-DE" sz="1600" b="0" i="0" u="none" strike="noStrike" dirty="0">
                        <a:solidFill>
                          <a:srgbClr val="FFFFFF"/>
                        </a:solidFill>
                        <a:effectLst/>
                        <a:latin typeface="Calibri" panose="020F0502020204030204" pitchFamily="34" charset="0"/>
                      </a:endParaRPr>
                    </a:p>
                  </a:txBody>
                  <a:tcPr marL="6350" marR="6350" marT="6350" marB="0"/>
                </a:tc>
                <a:tc>
                  <a:txBody>
                    <a:bodyPr/>
                    <a:lstStyle/>
                    <a:p>
                      <a:pPr algn="ctr" fontAlgn="b"/>
                      <a:r>
                        <a:rPr lang="de-DE" sz="1600" b="0" u="none" strike="noStrike" dirty="0">
                          <a:effectLst/>
                        </a:rPr>
                        <a:t>Piloten LSC (%)</a:t>
                      </a:r>
                      <a:endParaRPr lang="de-DE" sz="1600" b="0" i="0" u="none" strike="noStrike" dirty="0">
                        <a:solidFill>
                          <a:srgbClr val="FFFFFF"/>
                        </a:solidFill>
                        <a:effectLst/>
                        <a:latin typeface="Calibri" panose="020F0502020204030204" pitchFamily="34" charset="0"/>
                      </a:endParaRPr>
                    </a:p>
                  </a:txBody>
                  <a:tcPr marL="6350" marR="6350" marT="6350" marB="0"/>
                </a:tc>
                <a:tc>
                  <a:txBody>
                    <a:bodyPr/>
                    <a:lstStyle/>
                    <a:p>
                      <a:pPr algn="ctr" fontAlgn="b"/>
                      <a:r>
                        <a:rPr lang="de-DE" sz="1600" b="0" u="none" strike="noStrike" dirty="0">
                          <a:effectLst/>
                        </a:rPr>
                        <a:t>Piloten FTV</a:t>
                      </a:r>
                      <a:endParaRPr lang="de-DE" sz="1600" b="0" i="0" u="none" strike="noStrike" dirty="0">
                        <a:solidFill>
                          <a:srgbClr val="FFFFFF"/>
                        </a:solidFill>
                        <a:effectLst/>
                        <a:latin typeface="Calibri" panose="020F0502020204030204" pitchFamily="34" charset="0"/>
                      </a:endParaRPr>
                    </a:p>
                  </a:txBody>
                  <a:tcPr marL="6350" marR="6350" marT="6350" marB="0"/>
                </a:tc>
                <a:tc>
                  <a:txBody>
                    <a:bodyPr/>
                    <a:lstStyle/>
                    <a:p>
                      <a:pPr algn="ctr" fontAlgn="b"/>
                      <a:r>
                        <a:rPr lang="de-DE" sz="1600" b="0" u="none" strike="noStrike" dirty="0">
                          <a:effectLst/>
                        </a:rPr>
                        <a:t>Piloten FTV (%)</a:t>
                      </a:r>
                      <a:endParaRPr lang="de-DE" sz="1600" b="0" i="0" u="none" strike="noStrike" dirty="0">
                        <a:solidFill>
                          <a:srgbClr val="FFFFFF"/>
                        </a:solidFill>
                        <a:effectLst/>
                        <a:latin typeface="Calibri" panose="020F0502020204030204" pitchFamily="34" charset="0"/>
                      </a:endParaRPr>
                    </a:p>
                  </a:txBody>
                  <a:tcPr marL="6350" marR="6350" marT="6350" marB="0"/>
                </a:tc>
                <a:tc>
                  <a:txBody>
                    <a:bodyPr/>
                    <a:lstStyle/>
                    <a:p>
                      <a:pPr algn="ctr" fontAlgn="b"/>
                      <a:r>
                        <a:rPr lang="de-DE" sz="1600" b="0" u="none" strike="noStrike" dirty="0">
                          <a:effectLst/>
                        </a:rPr>
                        <a:t>Starts LSC</a:t>
                      </a:r>
                      <a:endParaRPr lang="de-DE" sz="1600" b="0" i="0" u="none" strike="noStrike" dirty="0">
                        <a:solidFill>
                          <a:srgbClr val="FFFFFF"/>
                        </a:solidFill>
                        <a:effectLst/>
                        <a:latin typeface="Calibri" panose="020F0502020204030204" pitchFamily="34" charset="0"/>
                      </a:endParaRPr>
                    </a:p>
                  </a:txBody>
                  <a:tcPr marL="6350" marR="6350" marT="6350" marB="0"/>
                </a:tc>
                <a:tc>
                  <a:txBody>
                    <a:bodyPr/>
                    <a:lstStyle/>
                    <a:p>
                      <a:pPr algn="ctr" fontAlgn="b"/>
                      <a:r>
                        <a:rPr lang="de-DE" sz="1600" b="0" u="none" strike="noStrike" dirty="0">
                          <a:effectLst/>
                        </a:rPr>
                        <a:t>Starts LSC (%)</a:t>
                      </a:r>
                      <a:endParaRPr lang="de-DE" sz="1600" b="0" i="0" u="none" strike="noStrike" dirty="0">
                        <a:solidFill>
                          <a:srgbClr val="FFFFFF"/>
                        </a:solidFill>
                        <a:effectLst/>
                        <a:latin typeface="Calibri" panose="020F0502020204030204" pitchFamily="34" charset="0"/>
                      </a:endParaRPr>
                    </a:p>
                  </a:txBody>
                  <a:tcPr marL="6350" marR="6350" marT="6350" marB="0"/>
                </a:tc>
                <a:tc>
                  <a:txBody>
                    <a:bodyPr/>
                    <a:lstStyle/>
                    <a:p>
                      <a:pPr algn="ctr" fontAlgn="b"/>
                      <a:r>
                        <a:rPr lang="de-DE" sz="1600" b="0" u="none" strike="noStrike" dirty="0">
                          <a:effectLst/>
                        </a:rPr>
                        <a:t>Starts FTV</a:t>
                      </a:r>
                      <a:endParaRPr lang="de-DE" sz="1600" b="0" i="0" u="none" strike="noStrike" dirty="0">
                        <a:solidFill>
                          <a:srgbClr val="FFFFFF"/>
                        </a:solidFill>
                        <a:effectLst/>
                        <a:latin typeface="Calibri" panose="020F0502020204030204" pitchFamily="34" charset="0"/>
                      </a:endParaRPr>
                    </a:p>
                  </a:txBody>
                  <a:tcPr marL="6350" marR="6350" marT="6350" marB="0"/>
                </a:tc>
                <a:tc>
                  <a:txBody>
                    <a:bodyPr/>
                    <a:lstStyle/>
                    <a:p>
                      <a:pPr algn="ctr" fontAlgn="b"/>
                      <a:r>
                        <a:rPr lang="de-DE" sz="1600" b="0" u="none" strike="noStrike" dirty="0">
                          <a:effectLst/>
                        </a:rPr>
                        <a:t>Starts FTV (%)</a:t>
                      </a:r>
                      <a:endParaRPr lang="de-DE" sz="1600" b="0" i="0" u="none" strike="noStrike" dirty="0">
                        <a:solidFill>
                          <a:srgbClr val="FFFFFF"/>
                        </a:solidFill>
                        <a:effectLst/>
                        <a:latin typeface="Calibri" panose="020F0502020204030204" pitchFamily="34" charset="0"/>
                      </a:endParaRPr>
                    </a:p>
                  </a:txBody>
                  <a:tcPr marL="6350" marR="6350" marT="6350" marB="0"/>
                </a:tc>
                <a:extLst>
                  <a:ext uri="{0D108BD9-81ED-4DB2-BD59-A6C34878D82A}">
                    <a16:rowId xmlns="" xmlns:a16="http://schemas.microsoft.com/office/drawing/2014/main" val="847524016"/>
                  </a:ext>
                </a:extLst>
              </a:tr>
              <a:tr h="409161">
                <a:tc>
                  <a:txBody>
                    <a:bodyPr/>
                    <a:lstStyle/>
                    <a:p>
                      <a:pPr algn="ctr" fontAlgn="b"/>
                      <a:r>
                        <a:rPr lang="de-DE" sz="1600" b="0" u="none" strike="noStrike">
                          <a:effectLst/>
                        </a:rPr>
                        <a:t>2009</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dirty="0">
                          <a:effectLst/>
                        </a:rPr>
                        <a:t>65</a:t>
                      </a:r>
                      <a:endParaRPr lang="de-DE"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dirty="0">
                          <a:effectLst/>
                        </a:rPr>
                        <a:t>68%</a:t>
                      </a:r>
                      <a:endParaRPr lang="de-DE"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30</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32%</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2069</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62%</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1284</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38%</a:t>
                      </a:r>
                      <a:endParaRPr lang="de-DE" sz="16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84395559"/>
                  </a:ext>
                </a:extLst>
              </a:tr>
              <a:tr h="409161">
                <a:tc>
                  <a:txBody>
                    <a:bodyPr/>
                    <a:lstStyle/>
                    <a:p>
                      <a:pPr algn="ctr" fontAlgn="b"/>
                      <a:r>
                        <a:rPr lang="de-DE" sz="1600" b="0" u="none" strike="noStrike">
                          <a:effectLst/>
                        </a:rPr>
                        <a:t>2010</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74</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dirty="0">
                          <a:effectLst/>
                        </a:rPr>
                        <a:t>69%</a:t>
                      </a:r>
                      <a:endParaRPr lang="de-DE"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34</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31%</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2142</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71%</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885</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29%</a:t>
                      </a:r>
                      <a:endParaRPr lang="de-DE" sz="16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417876082"/>
                  </a:ext>
                </a:extLst>
              </a:tr>
              <a:tr h="409161">
                <a:tc>
                  <a:txBody>
                    <a:bodyPr/>
                    <a:lstStyle/>
                    <a:p>
                      <a:pPr algn="ctr" fontAlgn="b"/>
                      <a:r>
                        <a:rPr lang="de-DE" sz="1600" b="0" u="none" strike="noStrike">
                          <a:effectLst/>
                        </a:rPr>
                        <a:t>2011</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76</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dirty="0">
                          <a:effectLst/>
                        </a:rPr>
                        <a:t>67%</a:t>
                      </a:r>
                      <a:endParaRPr lang="de-DE"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dirty="0">
                          <a:effectLst/>
                        </a:rPr>
                        <a:t>38</a:t>
                      </a:r>
                      <a:endParaRPr lang="de-DE"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33%</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2145</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67%</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1066</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33%</a:t>
                      </a:r>
                      <a:endParaRPr lang="de-DE" sz="16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785327871"/>
                  </a:ext>
                </a:extLst>
              </a:tr>
              <a:tr h="409161">
                <a:tc>
                  <a:txBody>
                    <a:bodyPr/>
                    <a:lstStyle/>
                    <a:p>
                      <a:pPr algn="ctr" fontAlgn="b"/>
                      <a:r>
                        <a:rPr lang="de-DE" sz="1600" b="0" u="none" strike="noStrike">
                          <a:effectLst/>
                        </a:rPr>
                        <a:t>2012</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64</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dirty="0">
                          <a:effectLst/>
                        </a:rPr>
                        <a:t>64%</a:t>
                      </a:r>
                      <a:endParaRPr lang="de-DE"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36</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36%</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1921</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60%</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1293</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40%</a:t>
                      </a:r>
                      <a:endParaRPr lang="de-DE" sz="16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4291406439"/>
                  </a:ext>
                </a:extLst>
              </a:tr>
              <a:tr h="409161">
                <a:tc>
                  <a:txBody>
                    <a:bodyPr/>
                    <a:lstStyle/>
                    <a:p>
                      <a:pPr algn="ctr" fontAlgn="b"/>
                      <a:r>
                        <a:rPr lang="de-DE" sz="1600" b="0" u="none" strike="noStrike">
                          <a:effectLst/>
                        </a:rPr>
                        <a:t>2013</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56</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dirty="0">
                          <a:effectLst/>
                        </a:rPr>
                        <a:t>63%</a:t>
                      </a:r>
                      <a:endParaRPr lang="de-DE"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33</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37%</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1560</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59%</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1082</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41%</a:t>
                      </a:r>
                      <a:endParaRPr lang="de-DE" sz="16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3867898175"/>
                  </a:ext>
                </a:extLst>
              </a:tr>
              <a:tr h="409161">
                <a:tc>
                  <a:txBody>
                    <a:bodyPr/>
                    <a:lstStyle/>
                    <a:p>
                      <a:pPr algn="ctr" fontAlgn="b"/>
                      <a:r>
                        <a:rPr lang="de-DE" sz="1600" b="0" u="none" strike="noStrike">
                          <a:effectLst/>
                        </a:rPr>
                        <a:t>2014</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57</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dirty="0">
                          <a:effectLst/>
                        </a:rPr>
                        <a:t>68%</a:t>
                      </a:r>
                      <a:endParaRPr lang="de-DE"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27</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32%</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1541</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62%</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961</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38%</a:t>
                      </a:r>
                      <a:endParaRPr lang="de-DE" sz="16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664893631"/>
                  </a:ext>
                </a:extLst>
              </a:tr>
              <a:tr h="409161">
                <a:tc>
                  <a:txBody>
                    <a:bodyPr/>
                    <a:lstStyle/>
                    <a:p>
                      <a:pPr algn="ctr" fontAlgn="b"/>
                      <a:r>
                        <a:rPr lang="de-DE" sz="1600" b="0" u="none" strike="noStrike">
                          <a:effectLst/>
                        </a:rPr>
                        <a:t>2015</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60</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dirty="0">
                          <a:effectLst/>
                        </a:rPr>
                        <a:t>63%</a:t>
                      </a:r>
                      <a:endParaRPr lang="de-DE"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35</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37%</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1826</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68%</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878</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32%</a:t>
                      </a:r>
                      <a:endParaRPr lang="de-DE" sz="16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3830199042"/>
                  </a:ext>
                </a:extLst>
              </a:tr>
              <a:tr h="409161">
                <a:tc>
                  <a:txBody>
                    <a:bodyPr/>
                    <a:lstStyle/>
                    <a:p>
                      <a:pPr algn="ctr" fontAlgn="b"/>
                      <a:r>
                        <a:rPr lang="de-DE" sz="1600" b="0" u="none" strike="noStrike">
                          <a:effectLst/>
                        </a:rPr>
                        <a:t>2016</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54</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dirty="0">
                          <a:effectLst/>
                        </a:rPr>
                        <a:t>62%</a:t>
                      </a:r>
                      <a:endParaRPr lang="de-DE"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33</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38%</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1450</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62%</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889</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38%</a:t>
                      </a:r>
                      <a:endParaRPr lang="de-DE" sz="16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240605090"/>
                  </a:ext>
                </a:extLst>
              </a:tr>
              <a:tr h="409161">
                <a:tc>
                  <a:txBody>
                    <a:bodyPr/>
                    <a:lstStyle/>
                    <a:p>
                      <a:pPr algn="ctr" fontAlgn="b"/>
                      <a:r>
                        <a:rPr lang="de-DE" sz="1600" b="0" u="none" strike="noStrike">
                          <a:effectLst/>
                        </a:rPr>
                        <a:t>2017</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47</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61%</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dirty="0">
                          <a:effectLst/>
                        </a:rPr>
                        <a:t>30</a:t>
                      </a:r>
                      <a:endParaRPr lang="de-DE"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39%</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1071</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54%</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928</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46%</a:t>
                      </a:r>
                      <a:endParaRPr lang="de-DE" sz="16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4111662691"/>
                  </a:ext>
                </a:extLst>
              </a:tr>
              <a:tr h="409161">
                <a:tc>
                  <a:txBody>
                    <a:bodyPr/>
                    <a:lstStyle/>
                    <a:p>
                      <a:pPr algn="ctr" fontAlgn="b"/>
                      <a:r>
                        <a:rPr lang="de-DE" sz="1600" b="0" u="none" strike="noStrike">
                          <a:effectLst/>
                        </a:rPr>
                        <a:t>2018</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50</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60%</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dirty="0">
                          <a:effectLst/>
                        </a:rPr>
                        <a:t>33</a:t>
                      </a:r>
                      <a:endParaRPr lang="de-DE"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dirty="0">
                          <a:effectLst/>
                        </a:rPr>
                        <a:t>40%</a:t>
                      </a:r>
                      <a:endParaRPr lang="de-DE"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dirty="0">
                          <a:effectLst/>
                        </a:rPr>
                        <a:t>1296</a:t>
                      </a:r>
                      <a:endParaRPr lang="de-DE"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dirty="0">
                          <a:effectLst/>
                        </a:rPr>
                        <a:t>53%</a:t>
                      </a:r>
                      <a:endParaRPr lang="de-DE"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dirty="0">
                          <a:effectLst/>
                        </a:rPr>
                        <a:t>1158</a:t>
                      </a:r>
                      <a:endParaRPr lang="de-DE"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dirty="0">
                          <a:effectLst/>
                        </a:rPr>
                        <a:t>47%</a:t>
                      </a:r>
                      <a:endParaRPr lang="de-DE"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2051247626"/>
                  </a:ext>
                </a:extLst>
              </a:tr>
              <a:tr h="409161">
                <a:tc>
                  <a:txBody>
                    <a:bodyPr/>
                    <a:lstStyle/>
                    <a:p>
                      <a:pPr algn="ctr" fontAlgn="b"/>
                      <a:r>
                        <a:rPr lang="de-DE" sz="1600" b="0" u="none" strike="noStrike">
                          <a:effectLst/>
                        </a:rPr>
                        <a:t>2019</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49</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60%</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32</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40%</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a:effectLst/>
                        </a:rPr>
                        <a:t>1324</a:t>
                      </a:r>
                      <a:endParaRPr lang="de-DE"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dirty="0">
                          <a:effectLst/>
                        </a:rPr>
                        <a:t>58%</a:t>
                      </a:r>
                      <a:endParaRPr lang="de-DE"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dirty="0">
                          <a:effectLst/>
                        </a:rPr>
                        <a:t>969</a:t>
                      </a:r>
                      <a:endParaRPr lang="de-DE"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de-DE" sz="1600" b="0" u="none" strike="noStrike" dirty="0">
                          <a:effectLst/>
                        </a:rPr>
                        <a:t>42%</a:t>
                      </a:r>
                      <a:endParaRPr lang="de-DE"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3634002452"/>
                  </a:ext>
                </a:extLst>
              </a:tr>
            </a:tbl>
          </a:graphicData>
        </a:graphic>
      </p:graphicFrame>
    </p:spTree>
    <p:extLst>
      <p:ext uri="{BB962C8B-B14F-4D97-AF65-F5344CB8AC3E}">
        <p14:creationId xmlns:p14="http://schemas.microsoft.com/office/powerpoint/2010/main" val="931382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 xmlns:a16="http://schemas.microsoft.com/office/drawing/2014/main" id="{A45C4F97-FEB6-4152-A69C-0BFA7EFFCAE7}"/>
              </a:ext>
            </a:extLst>
          </p:cNvPr>
          <p:cNvSpPr>
            <a:spLocks noGrp="1"/>
          </p:cNvSpPr>
          <p:nvPr>
            <p:ph type="dt" sz="half" idx="10"/>
          </p:nvPr>
        </p:nvSpPr>
        <p:spPr/>
        <p:txBody>
          <a:bodyPr/>
          <a:lstStyle/>
          <a:p>
            <a:r>
              <a:rPr lang="de-DE"/>
              <a:t>05.07.2020</a:t>
            </a:r>
          </a:p>
        </p:txBody>
      </p:sp>
      <p:sp>
        <p:nvSpPr>
          <p:cNvPr id="3" name="Fußzeilenplatzhalter 2">
            <a:extLst>
              <a:ext uri="{FF2B5EF4-FFF2-40B4-BE49-F238E27FC236}">
                <a16:creationId xmlns="" xmlns:a16="http://schemas.microsoft.com/office/drawing/2014/main" id="{70AE2986-8FC6-4FDF-9862-94B9A436D647}"/>
              </a:ext>
            </a:extLst>
          </p:cNvPr>
          <p:cNvSpPr>
            <a:spLocks noGrp="1"/>
          </p:cNvSpPr>
          <p:nvPr>
            <p:ph type="ftr" sz="quarter" idx="11"/>
          </p:nvPr>
        </p:nvSpPr>
        <p:spPr/>
        <p:txBody>
          <a:bodyPr/>
          <a:lstStyle/>
          <a:p>
            <a:r>
              <a:rPr lang="de-DE"/>
              <a:t>Kernpunkte_Kostenteilung_RA_Knies_20200705.pptx</a:t>
            </a:r>
          </a:p>
        </p:txBody>
      </p:sp>
      <p:sp>
        <p:nvSpPr>
          <p:cNvPr id="4" name="Foliennummernplatzhalter 3">
            <a:extLst>
              <a:ext uri="{FF2B5EF4-FFF2-40B4-BE49-F238E27FC236}">
                <a16:creationId xmlns="" xmlns:a16="http://schemas.microsoft.com/office/drawing/2014/main" id="{1C18D509-E1AA-4C36-9E9C-B08DFD281523}"/>
              </a:ext>
            </a:extLst>
          </p:cNvPr>
          <p:cNvSpPr>
            <a:spLocks noGrp="1"/>
          </p:cNvSpPr>
          <p:nvPr>
            <p:ph type="sldNum" sz="quarter" idx="12"/>
          </p:nvPr>
        </p:nvSpPr>
        <p:spPr/>
        <p:txBody>
          <a:bodyPr/>
          <a:lstStyle/>
          <a:p>
            <a:fld id="{32CB2892-ECEA-4635-AA64-FA1BCB084AFE}" type="slidenum">
              <a:rPr lang="de-DE" smtClean="0"/>
              <a:t>16</a:t>
            </a:fld>
            <a:endParaRPr lang="de-DE"/>
          </a:p>
        </p:txBody>
      </p:sp>
      <p:pic>
        <p:nvPicPr>
          <p:cNvPr id="7" name="Grafik 6">
            <a:extLst>
              <a:ext uri="{FF2B5EF4-FFF2-40B4-BE49-F238E27FC236}">
                <a16:creationId xmlns="" xmlns:a16="http://schemas.microsoft.com/office/drawing/2014/main" id="{5B708938-BF84-45FD-9A69-082F830E0521}"/>
              </a:ext>
            </a:extLst>
          </p:cNvPr>
          <p:cNvPicPr>
            <a:picLocks noChangeAspect="1"/>
          </p:cNvPicPr>
          <p:nvPr/>
        </p:nvPicPr>
        <p:blipFill>
          <a:blip r:embed="rId2"/>
          <a:stretch>
            <a:fillRect/>
          </a:stretch>
        </p:blipFill>
        <p:spPr>
          <a:xfrm>
            <a:off x="1070106" y="457200"/>
            <a:ext cx="9246711" cy="5604438"/>
          </a:xfrm>
          <a:prstGeom prst="rect">
            <a:avLst/>
          </a:prstGeom>
        </p:spPr>
      </p:pic>
    </p:spTree>
    <p:extLst>
      <p:ext uri="{BB962C8B-B14F-4D97-AF65-F5344CB8AC3E}">
        <p14:creationId xmlns:p14="http://schemas.microsoft.com/office/powerpoint/2010/main" val="3756395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 xmlns:a16="http://schemas.microsoft.com/office/drawing/2014/main" id="{26CBA99C-6F74-4612-A4F8-DCCC7B73598B}"/>
              </a:ext>
            </a:extLst>
          </p:cNvPr>
          <p:cNvSpPr>
            <a:spLocks noGrp="1"/>
          </p:cNvSpPr>
          <p:nvPr>
            <p:ph type="dt" sz="half" idx="10"/>
          </p:nvPr>
        </p:nvSpPr>
        <p:spPr/>
        <p:txBody>
          <a:bodyPr/>
          <a:lstStyle/>
          <a:p>
            <a:r>
              <a:rPr lang="de-DE"/>
              <a:t>05.07.2020</a:t>
            </a:r>
          </a:p>
        </p:txBody>
      </p:sp>
      <p:sp>
        <p:nvSpPr>
          <p:cNvPr id="4" name="Fußzeilenplatzhalter 3">
            <a:extLst>
              <a:ext uri="{FF2B5EF4-FFF2-40B4-BE49-F238E27FC236}">
                <a16:creationId xmlns="" xmlns:a16="http://schemas.microsoft.com/office/drawing/2014/main" id="{0D10AFE2-8CE0-4622-AED9-17B2E95888FE}"/>
              </a:ext>
            </a:extLst>
          </p:cNvPr>
          <p:cNvSpPr>
            <a:spLocks noGrp="1"/>
          </p:cNvSpPr>
          <p:nvPr>
            <p:ph type="ftr" sz="quarter" idx="11"/>
          </p:nvPr>
        </p:nvSpPr>
        <p:spPr/>
        <p:txBody>
          <a:bodyPr/>
          <a:lstStyle/>
          <a:p>
            <a:r>
              <a:rPr lang="de-DE"/>
              <a:t>Kernpunkte_Kostenteilung_RA_Knies_20200705.pptx</a:t>
            </a:r>
          </a:p>
        </p:txBody>
      </p:sp>
      <p:sp>
        <p:nvSpPr>
          <p:cNvPr id="5" name="Foliennummernplatzhalter 4">
            <a:extLst>
              <a:ext uri="{FF2B5EF4-FFF2-40B4-BE49-F238E27FC236}">
                <a16:creationId xmlns="" xmlns:a16="http://schemas.microsoft.com/office/drawing/2014/main" id="{AD86A677-D6BF-44CE-8C9F-94554AC339F3}"/>
              </a:ext>
            </a:extLst>
          </p:cNvPr>
          <p:cNvSpPr>
            <a:spLocks noGrp="1"/>
          </p:cNvSpPr>
          <p:nvPr>
            <p:ph type="sldNum" sz="quarter" idx="12"/>
          </p:nvPr>
        </p:nvSpPr>
        <p:spPr/>
        <p:txBody>
          <a:bodyPr/>
          <a:lstStyle/>
          <a:p>
            <a:fld id="{32CB2892-ECEA-4635-AA64-FA1BCB084AFE}" type="slidenum">
              <a:rPr lang="de-DE" smtClean="0"/>
              <a:t>17</a:t>
            </a:fld>
            <a:endParaRPr lang="de-DE"/>
          </a:p>
        </p:txBody>
      </p:sp>
      <p:sp>
        <p:nvSpPr>
          <p:cNvPr id="10" name="Rechteck 9">
            <a:extLst>
              <a:ext uri="{FF2B5EF4-FFF2-40B4-BE49-F238E27FC236}">
                <a16:creationId xmlns="" xmlns:a16="http://schemas.microsoft.com/office/drawing/2014/main" id="{DFE7C084-E5A1-403A-9CBA-352740571475}"/>
              </a:ext>
            </a:extLst>
          </p:cNvPr>
          <p:cNvSpPr/>
          <p:nvPr/>
        </p:nvSpPr>
        <p:spPr>
          <a:xfrm>
            <a:off x="10405241" y="105103"/>
            <a:ext cx="1450428" cy="1324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 xmlns:a16="http://schemas.microsoft.com/office/drawing/2014/main" id="{9C37900C-2AD2-4D39-8CF5-0402151D6F9B}"/>
              </a:ext>
            </a:extLst>
          </p:cNvPr>
          <p:cNvSpPr/>
          <p:nvPr/>
        </p:nvSpPr>
        <p:spPr>
          <a:xfrm>
            <a:off x="588579" y="6243145"/>
            <a:ext cx="11267090" cy="478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9" name="Tabelle 8">
            <a:extLst>
              <a:ext uri="{FF2B5EF4-FFF2-40B4-BE49-F238E27FC236}">
                <a16:creationId xmlns="" xmlns:a16="http://schemas.microsoft.com/office/drawing/2014/main" id="{AB203C41-1B38-4B0B-AC59-DE6B880FDECE}"/>
              </a:ext>
            </a:extLst>
          </p:cNvPr>
          <p:cNvGraphicFramePr>
            <a:graphicFrameLocks noGrp="1"/>
          </p:cNvGraphicFramePr>
          <p:nvPr>
            <p:extLst>
              <p:ext uri="{D42A27DB-BD31-4B8C-83A1-F6EECF244321}">
                <p14:modId xmlns:p14="http://schemas.microsoft.com/office/powerpoint/2010/main" val="3616679272"/>
              </p:ext>
            </p:extLst>
          </p:nvPr>
        </p:nvGraphicFramePr>
        <p:xfrm>
          <a:off x="543502" y="380441"/>
          <a:ext cx="5291877" cy="6127598"/>
        </p:xfrm>
        <a:graphic>
          <a:graphicData uri="http://schemas.openxmlformats.org/drawingml/2006/table">
            <a:tbl>
              <a:tblPr firstRow="1" bandRow="1">
                <a:tableStyleId>{5C22544A-7EE6-4342-B048-85BDC9FD1C3A}</a:tableStyleId>
              </a:tblPr>
              <a:tblGrid>
                <a:gridCol w="720000">
                  <a:extLst>
                    <a:ext uri="{9D8B030D-6E8A-4147-A177-3AD203B41FA5}">
                      <a16:colId xmlns="" xmlns:a16="http://schemas.microsoft.com/office/drawing/2014/main" val="1421293508"/>
                    </a:ext>
                  </a:extLst>
                </a:gridCol>
                <a:gridCol w="1076135">
                  <a:extLst>
                    <a:ext uri="{9D8B030D-6E8A-4147-A177-3AD203B41FA5}">
                      <a16:colId xmlns="" xmlns:a16="http://schemas.microsoft.com/office/drawing/2014/main" val="2991543149"/>
                    </a:ext>
                  </a:extLst>
                </a:gridCol>
                <a:gridCol w="982457">
                  <a:extLst>
                    <a:ext uri="{9D8B030D-6E8A-4147-A177-3AD203B41FA5}">
                      <a16:colId xmlns="" xmlns:a16="http://schemas.microsoft.com/office/drawing/2014/main" val="3651681712"/>
                    </a:ext>
                  </a:extLst>
                </a:gridCol>
                <a:gridCol w="1310655">
                  <a:extLst>
                    <a:ext uri="{9D8B030D-6E8A-4147-A177-3AD203B41FA5}">
                      <a16:colId xmlns="" xmlns:a16="http://schemas.microsoft.com/office/drawing/2014/main" val="1756520778"/>
                    </a:ext>
                  </a:extLst>
                </a:gridCol>
                <a:gridCol w="1202630">
                  <a:extLst>
                    <a:ext uri="{9D8B030D-6E8A-4147-A177-3AD203B41FA5}">
                      <a16:colId xmlns="" xmlns:a16="http://schemas.microsoft.com/office/drawing/2014/main" val="3909020611"/>
                    </a:ext>
                  </a:extLst>
                </a:gridCol>
              </a:tblGrid>
              <a:tr h="247374">
                <a:tc>
                  <a:txBody>
                    <a:bodyPr/>
                    <a:lstStyle/>
                    <a:p>
                      <a:pPr algn="ctr" fontAlgn="b"/>
                      <a:r>
                        <a:rPr lang="de-DE" sz="1400" u="none" strike="noStrike" dirty="0">
                          <a:effectLst/>
                        </a:rPr>
                        <a:t> lfd. Nr. </a:t>
                      </a:r>
                      <a:endParaRPr lang="de-DE" sz="1400" b="1" i="0" u="none" strike="noStrike" dirty="0">
                        <a:solidFill>
                          <a:srgbClr val="000000"/>
                        </a:solidFill>
                        <a:effectLst/>
                        <a:latin typeface="Calibri" panose="020F0502020204030204" pitchFamily="34" charset="0"/>
                      </a:endParaRPr>
                    </a:p>
                  </a:txBody>
                  <a:tcPr marL="6350" marR="6350" marT="6350" marB="0" anchor="b"/>
                </a:tc>
                <a:tc gridSpan="2">
                  <a:txBody>
                    <a:bodyPr/>
                    <a:lstStyle/>
                    <a:p>
                      <a:pPr algn="ctr" fontAlgn="b"/>
                      <a:r>
                        <a:rPr lang="de-DE" sz="1400" u="none" strike="noStrike" dirty="0">
                          <a:effectLst/>
                        </a:rPr>
                        <a:t>LSC Kranich</a:t>
                      </a:r>
                      <a:endParaRPr lang="de-DE" sz="1400" b="1" i="0" u="none" strike="noStrike" dirty="0">
                        <a:solidFill>
                          <a:srgbClr val="000000"/>
                        </a:solidFill>
                        <a:effectLst/>
                        <a:latin typeface="Calibri" panose="020F0502020204030204" pitchFamily="34" charset="0"/>
                      </a:endParaRPr>
                    </a:p>
                  </a:txBody>
                  <a:tcPr marL="90535" marR="90535" marT="6350" marB="0" anchor="b"/>
                </a:tc>
                <a:tc hMerge="1">
                  <a:txBody>
                    <a:bodyPr/>
                    <a:lstStyle/>
                    <a:p>
                      <a:endParaRPr lang="de-DE"/>
                    </a:p>
                  </a:txBody>
                  <a:tcPr/>
                </a:tc>
                <a:tc gridSpan="2">
                  <a:txBody>
                    <a:bodyPr/>
                    <a:lstStyle/>
                    <a:p>
                      <a:pPr algn="ctr" fontAlgn="b"/>
                      <a:r>
                        <a:rPr lang="de-DE" sz="1400" u="none" strike="noStrike" dirty="0">
                          <a:effectLst/>
                        </a:rPr>
                        <a:t>FTV Spandau</a:t>
                      </a:r>
                      <a:endParaRPr lang="de-DE" sz="1400" b="1" i="0" u="none" strike="noStrike" dirty="0">
                        <a:solidFill>
                          <a:srgbClr val="000000"/>
                        </a:solidFill>
                        <a:effectLst/>
                        <a:latin typeface="Calibri" panose="020F0502020204030204" pitchFamily="34" charset="0"/>
                      </a:endParaRPr>
                    </a:p>
                  </a:txBody>
                  <a:tcPr marL="90535" marR="90535" marT="6350" marB="0" anchor="b"/>
                </a:tc>
                <a:tc hMerge="1">
                  <a:txBody>
                    <a:bodyPr/>
                    <a:lstStyle/>
                    <a:p>
                      <a:endParaRPr lang="de-DE"/>
                    </a:p>
                  </a:txBody>
                  <a:tcPr/>
                </a:tc>
                <a:extLst>
                  <a:ext uri="{0D108BD9-81ED-4DB2-BD59-A6C34878D82A}">
                    <a16:rowId xmlns="" xmlns:a16="http://schemas.microsoft.com/office/drawing/2014/main" val="2826568099"/>
                  </a:ext>
                </a:extLst>
              </a:tr>
              <a:tr h="247374">
                <a:tc>
                  <a:txBody>
                    <a:bodyPr/>
                    <a:lstStyle/>
                    <a:p>
                      <a:pPr algn="ctr" fontAlgn="b"/>
                      <a:r>
                        <a:rPr lang="de-DE" sz="1400" u="none" strike="noStrike" dirty="0">
                          <a:effectLst/>
                        </a:rPr>
                        <a:t>1</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Adamczyk</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Alexander</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Akan</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a:effectLst/>
                        </a:rPr>
                        <a:t>Mustafa</a:t>
                      </a:r>
                      <a:endParaRPr lang="de-DE"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2502458673"/>
                  </a:ext>
                </a:extLst>
              </a:tr>
              <a:tr h="247374">
                <a:tc>
                  <a:txBody>
                    <a:bodyPr/>
                    <a:lstStyle/>
                    <a:p>
                      <a:pPr algn="ctr" fontAlgn="b"/>
                      <a:r>
                        <a:rPr lang="de-DE" sz="1400" u="none" strike="noStrike" dirty="0">
                          <a:effectLst/>
                        </a:rPr>
                        <a:t>2</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Adamczyk</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Stefan</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Ammersbach</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Nicolas</a:t>
                      </a:r>
                      <a:endParaRPr lang="de-D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4048622607"/>
                  </a:ext>
                </a:extLst>
              </a:tr>
              <a:tr h="247374">
                <a:tc>
                  <a:txBody>
                    <a:bodyPr/>
                    <a:lstStyle/>
                    <a:p>
                      <a:pPr algn="ctr" fontAlgn="b"/>
                      <a:r>
                        <a:rPr lang="de-DE" sz="1400" u="none" strike="noStrike" dirty="0">
                          <a:effectLst/>
                        </a:rPr>
                        <a:t>3</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Adamczyk</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Kerstin</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Bernhardt</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Dirk</a:t>
                      </a:r>
                      <a:endParaRPr lang="de-D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1987902899"/>
                  </a:ext>
                </a:extLst>
              </a:tr>
              <a:tr h="247374">
                <a:tc>
                  <a:txBody>
                    <a:bodyPr/>
                    <a:lstStyle/>
                    <a:p>
                      <a:pPr algn="ctr" fontAlgn="b"/>
                      <a:r>
                        <a:rPr lang="de-DE" sz="1400" u="none" strike="noStrike" dirty="0">
                          <a:effectLst/>
                        </a:rPr>
                        <a:t>4</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sngStrike" dirty="0">
                          <a:effectLst/>
                        </a:rPr>
                        <a:t>Adamczyk</a:t>
                      </a:r>
                      <a:endParaRPr lang="de-DE" sz="1400" b="0" i="0" u="none" strike="sng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sngStrike" dirty="0">
                          <a:effectLst/>
                        </a:rPr>
                        <a:t>Fabienne</a:t>
                      </a:r>
                      <a:endParaRPr lang="de-DE" sz="1400" b="0" i="0" u="none" strike="sng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Bock</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Kevin</a:t>
                      </a:r>
                      <a:endParaRPr lang="de-D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945006628"/>
                  </a:ext>
                </a:extLst>
              </a:tr>
              <a:tr h="247374">
                <a:tc>
                  <a:txBody>
                    <a:bodyPr/>
                    <a:lstStyle/>
                    <a:p>
                      <a:pPr algn="ctr" fontAlgn="b"/>
                      <a:r>
                        <a:rPr lang="de-DE" sz="1400" u="none" strike="noStrike" dirty="0">
                          <a:effectLst/>
                        </a:rPr>
                        <a:t>5</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Adamczyk</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Vincent</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Braun</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Birgitt</a:t>
                      </a:r>
                      <a:endParaRPr lang="de-D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2763397195"/>
                  </a:ext>
                </a:extLst>
              </a:tr>
              <a:tr h="247374">
                <a:tc>
                  <a:txBody>
                    <a:bodyPr/>
                    <a:lstStyle/>
                    <a:p>
                      <a:pPr algn="ctr" fontAlgn="b"/>
                      <a:r>
                        <a:rPr lang="de-DE" sz="1400" u="none" strike="noStrike" dirty="0">
                          <a:effectLst/>
                        </a:rPr>
                        <a:t>6</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Assmann</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Alexander</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Damlakhi</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Mohamed Ali</a:t>
                      </a:r>
                      <a:endParaRPr lang="de-D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3947454938"/>
                  </a:ext>
                </a:extLst>
              </a:tr>
              <a:tr h="247374">
                <a:tc>
                  <a:txBody>
                    <a:bodyPr/>
                    <a:lstStyle/>
                    <a:p>
                      <a:pPr algn="ctr" fontAlgn="b"/>
                      <a:r>
                        <a:rPr lang="de-DE" sz="1400" u="none" strike="noStrike" dirty="0">
                          <a:effectLst/>
                        </a:rPr>
                        <a:t>7</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Bannwitz</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Dominik</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de Vries</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Daniel</a:t>
                      </a:r>
                      <a:endParaRPr lang="de-D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3881360107"/>
                  </a:ext>
                </a:extLst>
              </a:tr>
              <a:tr h="247374">
                <a:tc>
                  <a:txBody>
                    <a:bodyPr/>
                    <a:lstStyle/>
                    <a:p>
                      <a:pPr algn="ctr" fontAlgn="b"/>
                      <a:r>
                        <a:rPr lang="de-DE" sz="1400" u="none" strike="noStrike" dirty="0">
                          <a:effectLst/>
                        </a:rPr>
                        <a:t>8</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Beeskow</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Melanie</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Dörner</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Bernd</a:t>
                      </a:r>
                      <a:endParaRPr lang="de-D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3307310068"/>
                  </a:ext>
                </a:extLst>
              </a:tr>
              <a:tr h="247374">
                <a:tc>
                  <a:txBody>
                    <a:bodyPr/>
                    <a:lstStyle/>
                    <a:p>
                      <a:pPr algn="ctr" fontAlgn="b"/>
                      <a:r>
                        <a:rPr lang="de-DE" sz="1400" u="none" strike="noStrike" dirty="0">
                          <a:effectLst/>
                        </a:rPr>
                        <a:t>9</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Bieler</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Juri</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Ecke</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Tobias</a:t>
                      </a:r>
                      <a:endParaRPr lang="de-D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1911738496"/>
                  </a:ext>
                </a:extLst>
              </a:tr>
              <a:tr h="247374">
                <a:tc>
                  <a:txBody>
                    <a:bodyPr/>
                    <a:lstStyle/>
                    <a:p>
                      <a:pPr algn="ctr" fontAlgn="b"/>
                      <a:r>
                        <a:rPr lang="de-DE" sz="1400" u="none" strike="noStrike" dirty="0">
                          <a:effectLst/>
                        </a:rPr>
                        <a:t>10</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Böhler</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Andreas</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Eder</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David</a:t>
                      </a:r>
                      <a:endParaRPr lang="de-D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348645306"/>
                  </a:ext>
                </a:extLst>
              </a:tr>
              <a:tr h="247374">
                <a:tc>
                  <a:txBody>
                    <a:bodyPr/>
                    <a:lstStyle/>
                    <a:p>
                      <a:pPr algn="ctr" fontAlgn="b"/>
                      <a:r>
                        <a:rPr lang="de-DE" sz="1400" u="none" strike="noStrike" dirty="0">
                          <a:effectLst/>
                        </a:rPr>
                        <a:t>11</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Brieske</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Malte</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Ehmke</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Eggert</a:t>
                      </a:r>
                      <a:endParaRPr lang="de-D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3922996542"/>
                  </a:ext>
                </a:extLst>
              </a:tr>
              <a:tr h="247374">
                <a:tc>
                  <a:txBody>
                    <a:bodyPr/>
                    <a:lstStyle/>
                    <a:p>
                      <a:pPr algn="ctr" fontAlgn="b"/>
                      <a:r>
                        <a:rPr lang="de-DE" sz="1400" u="none" strike="noStrike" dirty="0">
                          <a:effectLst/>
                        </a:rPr>
                        <a:t>12</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a:effectLst/>
                        </a:rPr>
                        <a:t>Deinert</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a:effectLst/>
                        </a:rPr>
                        <a:t>Fabian</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Eisenhardt</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Nico</a:t>
                      </a:r>
                      <a:endParaRPr lang="de-D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1286907308"/>
                  </a:ext>
                </a:extLst>
              </a:tr>
              <a:tr h="247374">
                <a:tc>
                  <a:txBody>
                    <a:bodyPr/>
                    <a:lstStyle/>
                    <a:p>
                      <a:pPr algn="ctr" fontAlgn="b"/>
                      <a:r>
                        <a:rPr lang="de-DE" sz="1400" u="none" strike="noStrike" dirty="0">
                          <a:effectLst/>
                        </a:rPr>
                        <a:t>13</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sngStrike" dirty="0">
                          <a:effectLst/>
                        </a:rPr>
                        <a:t>Droseltis</a:t>
                      </a:r>
                      <a:endParaRPr lang="de-DE" sz="1400" b="0" i="0" u="none" strike="sng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sngStrike" dirty="0">
                          <a:effectLst/>
                        </a:rPr>
                        <a:t>Alexandros</a:t>
                      </a:r>
                      <a:endParaRPr lang="de-DE" sz="1400" b="0" i="0" u="none" strike="sng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a:effectLst/>
                        </a:rPr>
                        <a:t>Graeper</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Michael</a:t>
                      </a:r>
                      <a:endParaRPr lang="de-D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1188740600"/>
                  </a:ext>
                </a:extLst>
              </a:tr>
              <a:tr h="247374">
                <a:tc>
                  <a:txBody>
                    <a:bodyPr/>
                    <a:lstStyle/>
                    <a:p>
                      <a:pPr algn="ctr" fontAlgn="b"/>
                      <a:r>
                        <a:rPr lang="de-DE" sz="1400" u="none" strike="noStrike" dirty="0">
                          <a:effectLst/>
                        </a:rPr>
                        <a:t>14</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a:effectLst/>
                        </a:rPr>
                        <a:t>Eberstein</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a:effectLst/>
                        </a:rPr>
                        <a:t>Rüdiger</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Hülzer</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Stefan</a:t>
                      </a:r>
                      <a:endParaRPr lang="de-D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1317506814"/>
                  </a:ext>
                </a:extLst>
              </a:tr>
              <a:tr h="247374">
                <a:tc>
                  <a:txBody>
                    <a:bodyPr/>
                    <a:lstStyle/>
                    <a:p>
                      <a:pPr algn="ctr" fontAlgn="b"/>
                      <a:r>
                        <a:rPr lang="de-DE" sz="1400" u="none" strike="noStrike" dirty="0">
                          <a:effectLst/>
                        </a:rPr>
                        <a:t>15</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Eckl</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Hubert</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Klein</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Lothar-Erich</a:t>
                      </a:r>
                      <a:endParaRPr lang="de-D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3890593912"/>
                  </a:ext>
                </a:extLst>
              </a:tr>
              <a:tr h="247374">
                <a:tc>
                  <a:txBody>
                    <a:bodyPr/>
                    <a:lstStyle/>
                    <a:p>
                      <a:pPr algn="ctr" fontAlgn="b"/>
                      <a:r>
                        <a:rPr lang="de-DE" sz="1400" u="none" strike="noStrike" dirty="0">
                          <a:effectLst/>
                        </a:rPr>
                        <a:t>16</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Eichelbaum</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Reinhard</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Koenig</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Ronald</a:t>
                      </a:r>
                      <a:endParaRPr lang="de-D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98163487"/>
                  </a:ext>
                </a:extLst>
              </a:tr>
              <a:tr h="247374">
                <a:tc>
                  <a:txBody>
                    <a:bodyPr/>
                    <a:lstStyle/>
                    <a:p>
                      <a:pPr algn="ctr" fontAlgn="b"/>
                      <a:r>
                        <a:rPr lang="de-DE" sz="1400" u="none" strike="noStrike" dirty="0">
                          <a:effectLst/>
                        </a:rPr>
                        <a:t>17</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Freier</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Philipp</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Koenig</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Mike</a:t>
                      </a:r>
                      <a:endParaRPr lang="de-D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2046272261"/>
                  </a:ext>
                </a:extLst>
              </a:tr>
              <a:tr h="247374">
                <a:tc>
                  <a:txBody>
                    <a:bodyPr/>
                    <a:lstStyle/>
                    <a:p>
                      <a:pPr algn="ctr" fontAlgn="b"/>
                      <a:r>
                        <a:rPr lang="de-DE" sz="1400" u="none" strike="noStrike" dirty="0">
                          <a:effectLst/>
                        </a:rPr>
                        <a:t>18</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sngStrike" dirty="0" err="1">
                          <a:effectLst/>
                        </a:rPr>
                        <a:t>Fydrich</a:t>
                      </a:r>
                      <a:endParaRPr lang="de-DE" sz="1400" b="0" i="0" u="none" strike="sng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sngStrike" dirty="0">
                          <a:effectLst/>
                        </a:rPr>
                        <a:t>Gerhard</a:t>
                      </a:r>
                      <a:endParaRPr lang="de-DE" sz="1400" b="0" i="0" u="none" strike="sng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Krumrey</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Lars</a:t>
                      </a:r>
                      <a:endParaRPr lang="de-D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3833634629"/>
                  </a:ext>
                </a:extLst>
              </a:tr>
              <a:tr h="247374">
                <a:tc>
                  <a:txBody>
                    <a:bodyPr/>
                    <a:lstStyle/>
                    <a:p>
                      <a:pPr algn="ctr" fontAlgn="b"/>
                      <a:r>
                        <a:rPr lang="de-DE" sz="1400" u="none" strike="noStrike" dirty="0">
                          <a:effectLst/>
                        </a:rPr>
                        <a:t>19</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sngStrike" dirty="0">
                          <a:effectLst/>
                        </a:rPr>
                        <a:t>Hanschke</a:t>
                      </a:r>
                      <a:endParaRPr lang="de-DE" sz="1400" b="0" i="0" u="none" strike="sng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sngStrike" dirty="0">
                          <a:effectLst/>
                        </a:rPr>
                        <a:t>Thomas</a:t>
                      </a:r>
                      <a:endParaRPr lang="de-DE" sz="1400" b="0" i="0" u="none" strike="sng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Krupke</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a:effectLst/>
                        </a:rPr>
                        <a:t>Bertold</a:t>
                      </a:r>
                      <a:endParaRPr lang="de-DE"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2253045944"/>
                  </a:ext>
                </a:extLst>
              </a:tr>
              <a:tr h="247374">
                <a:tc>
                  <a:txBody>
                    <a:bodyPr/>
                    <a:lstStyle/>
                    <a:p>
                      <a:pPr algn="ctr" fontAlgn="b"/>
                      <a:r>
                        <a:rPr lang="de-DE" sz="1400" u="none" strike="noStrike" dirty="0">
                          <a:effectLst/>
                        </a:rPr>
                        <a:t>20</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Hausburg</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Andreas</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Latkowski</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Peter-Michael</a:t>
                      </a:r>
                      <a:endParaRPr lang="de-D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2533553481"/>
                  </a:ext>
                </a:extLst>
              </a:tr>
              <a:tr h="247374">
                <a:tc>
                  <a:txBody>
                    <a:bodyPr/>
                    <a:lstStyle/>
                    <a:p>
                      <a:pPr algn="ctr" fontAlgn="b"/>
                      <a:r>
                        <a:rPr lang="de-DE" sz="1400" u="none" strike="noStrike" dirty="0">
                          <a:effectLst/>
                        </a:rPr>
                        <a:t>21</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a:effectLst/>
                        </a:rPr>
                        <a:t>Hendrischke</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a:effectLst/>
                        </a:rPr>
                        <a:t>Thomas</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Mahra</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err="1">
                          <a:effectLst/>
                        </a:rPr>
                        <a:t>Nayef</a:t>
                      </a:r>
                      <a:endParaRPr lang="de-DE"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3297081432"/>
                  </a:ext>
                </a:extLst>
              </a:tr>
              <a:tr h="247374">
                <a:tc>
                  <a:txBody>
                    <a:bodyPr/>
                    <a:lstStyle/>
                    <a:p>
                      <a:pPr algn="ctr" fontAlgn="b"/>
                      <a:r>
                        <a:rPr lang="de-DE" sz="1400" b="0" i="0" u="none" strike="noStrike" dirty="0">
                          <a:solidFill>
                            <a:srgbClr val="000000"/>
                          </a:solidFill>
                          <a:effectLst/>
                          <a:latin typeface="Calibri" panose="020F0502020204030204" pitchFamily="34" charset="0"/>
                        </a:rPr>
                        <a:t>22</a:t>
                      </a:r>
                    </a:p>
                  </a:txBody>
                  <a:tcPr marL="6350" marR="6350" marT="6350" marB="0" anchor="b"/>
                </a:tc>
                <a:tc>
                  <a:txBody>
                    <a:bodyPr/>
                    <a:lstStyle/>
                    <a:p>
                      <a:pPr algn="l" fontAlgn="b"/>
                      <a:r>
                        <a:rPr lang="de-DE" sz="1400" b="0" i="0" u="none" strike="noStrike" dirty="0">
                          <a:solidFill>
                            <a:srgbClr val="000000"/>
                          </a:solidFill>
                          <a:effectLst/>
                          <a:latin typeface="Calibri" panose="020F0502020204030204" pitchFamily="34" charset="0"/>
                        </a:rPr>
                        <a:t>Hinz</a:t>
                      </a:r>
                    </a:p>
                  </a:txBody>
                  <a:tcPr marL="6350" marR="6350" marT="6350" marB="0" anchor="b"/>
                </a:tc>
                <a:tc>
                  <a:txBody>
                    <a:bodyPr/>
                    <a:lstStyle/>
                    <a:p>
                      <a:pPr algn="l" fontAlgn="b"/>
                      <a:r>
                        <a:rPr lang="de-DE" sz="1400" b="0" i="0" u="none" strike="noStrike" dirty="0">
                          <a:solidFill>
                            <a:srgbClr val="000000"/>
                          </a:solidFill>
                          <a:effectLst/>
                          <a:latin typeface="Calibri" panose="020F0502020204030204" pitchFamily="34" charset="0"/>
                        </a:rPr>
                        <a:t>Carsten </a:t>
                      </a:r>
                    </a:p>
                  </a:txBody>
                  <a:tcPr marL="6350" marR="6350" marT="6350" marB="0" anchor="b"/>
                </a:tc>
                <a:tc>
                  <a:txBody>
                    <a:bodyPr/>
                    <a:lstStyle/>
                    <a:p>
                      <a:pPr algn="l" fontAlgn="b"/>
                      <a:r>
                        <a:rPr lang="de-DE" sz="1400" b="0" i="0" u="none" strike="noStrike" dirty="0" err="1">
                          <a:solidFill>
                            <a:srgbClr val="000000"/>
                          </a:solidFill>
                          <a:effectLst/>
                          <a:latin typeface="Calibri" panose="020F0502020204030204" pitchFamily="34" charset="0"/>
                        </a:rPr>
                        <a:t>Miosge</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b="0" i="0" u="none" strike="noStrike" dirty="0">
                          <a:solidFill>
                            <a:srgbClr val="000000"/>
                          </a:solidFill>
                          <a:effectLst/>
                          <a:latin typeface="Calibri" panose="020F0502020204030204" pitchFamily="34" charset="0"/>
                        </a:rPr>
                        <a:t>Bernd</a:t>
                      </a:r>
                    </a:p>
                  </a:txBody>
                  <a:tcPr marL="6350" marR="6350" marT="6350" marB="0" anchor="b"/>
                </a:tc>
                <a:extLst>
                  <a:ext uri="{0D108BD9-81ED-4DB2-BD59-A6C34878D82A}">
                    <a16:rowId xmlns="" xmlns:a16="http://schemas.microsoft.com/office/drawing/2014/main" val="2441058116"/>
                  </a:ext>
                </a:extLst>
              </a:tr>
              <a:tr h="120913">
                <a:tc>
                  <a:txBody>
                    <a:bodyPr/>
                    <a:lstStyle/>
                    <a:p>
                      <a:pPr algn="ctr" fontAlgn="b"/>
                      <a:r>
                        <a:rPr lang="de-DE" sz="1400" u="none" strike="noStrike" dirty="0">
                          <a:effectLst/>
                        </a:rPr>
                        <a:t>23</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sngStrike" dirty="0">
                          <a:effectLst/>
                        </a:rPr>
                        <a:t>Just</a:t>
                      </a:r>
                      <a:endParaRPr lang="de-DE" sz="1400" b="0" i="0" u="none" strike="sng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sngStrike" dirty="0">
                          <a:effectLst/>
                        </a:rPr>
                        <a:t>Martin</a:t>
                      </a:r>
                      <a:endParaRPr lang="de-DE" sz="1400" b="0" i="0" u="none" strike="sng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Munzinger</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Rolf</a:t>
                      </a:r>
                      <a:endParaRPr lang="de-DE" sz="1400" b="0" i="0" u="none" strike="noStrike" dirty="0">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789514883"/>
                  </a:ext>
                </a:extLst>
              </a:tr>
              <a:tr h="120913">
                <a:tc>
                  <a:txBody>
                    <a:bodyPr/>
                    <a:lstStyle/>
                    <a:p>
                      <a:pPr algn="ctr" fontAlgn="b"/>
                      <a:r>
                        <a:rPr lang="de-DE" sz="1400" u="none" strike="noStrike" dirty="0">
                          <a:effectLst/>
                        </a:rPr>
                        <a:t>24</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Kader</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Martin</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err="1">
                          <a:effectLst/>
                        </a:rPr>
                        <a:t>Rahmoni</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err="1">
                          <a:effectLst/>
                        </a:rPr>
                        <a:t>Mizhgoni</a:t>
                      </a:r>
                      <a:endParaRPr lang="de-DE" sz="1400" b="0" i="0" u="none" strike="noStrike" dirty="0">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3831866157"/>
                  </a:ext>
                </a:extLst>
              </a:tr>
            </a:tbl>
          </a:graphicData>
        </a:graphic>
      </p:graphicFrame>
      <p:graphicFrame>
        <p:nvGraphicFramePr>
          <p:cNvPr id="11" name="Tabelle 10">
            <a:extLst>
              <a:ext uri="{FF2B5EF4-FFF2-40B4-BE49-F238E27FC236}">
                <a16:creationId xmlns="" xmlns:a16="http://schemas.microsoft.com/office/drawing/2014/main" id="{1A036CA4-8220-4896-95A9-96DC3B14FA9D}"/>
              </a:ext>
            </a:extLst>
          </p:cNvPr>
          <p:cNvGraphicFramePr>
            <a:graphicFrameLocks noGrp="1"/>
          </p:cNvGraphicFramePr>
          <p:nvPr>
            <p:extLst>
              <p:ext uri="{D42A27DB-BD31-4B8C-83A1-F6EECF244321}">
                <p14:modId xmlns:p14="http://schemas.microsoft.com/office/powerpoint/2010/main" val="2497248885"/>
              </p:ext>
            </p:extLst>
          </p:nvPr>
        </p:nvGraphicFramePr>
        <p:xfrm>
          <a:off x="6626717" y="380441"/>
          <a:ext cx="4647822" cy="6127594"/>
        </p:xfrm>
        <a:graphic>
          <a:graphicData uri="http://schemas.openxmlformats.org/drawingml/2006/table">
            <a:tbl>
              <a:tblPr firstRow="1" bandRow="1">
                <a:tableStyleId>{5C22544A-7EE6-4342-B048-85BDC9FD1C3A}</a:tableStyleId>
              </a:tblPr>
              <a:tblGrid>
                <a:gridCol w="711142">
                  <a:extLst>
                    <a:ext uri="{9D8B030D-6E8A-4147-A177-3AD203B41FA5}">
                      <a16:colId xmlns="" xmlns:a16="http://schemas.microsoft.com/office/drawing/2014/main" val="1260715766"/>
                    </a:ext>
                  </a:extLst>
                </a:gridCol>
                <a:gridCol w="1186875">
                  <a:extLst>
                    <a:ext uri="{9D8B030D-6E8A-4147-A177-3AD203B41FA5}">
                      <a16:colId xmlns="" xmlns:a16="http://schemas.microsoft.com/office/drawing/2014/main" val="387422394"/>
                    </a:ext>
                  </a:extLst>
                </a:gridCol>
                <a:gridCol w="781466">
                  <a:extLst>
                    <a:ext uri="{9D8B030D-6E8A-4147-A177-3AD203B41FA5}">
                      <a16:colId xmlns="" xmlns:a16="http://schemas.microsoft.com/office/drawing/2014/main" val="2754518985"/>
                    </a:ext>
                  </a:extLst>
                </a:gridCol>
                <a:gridCol w="901626">
                  <a:extLst>
                    <a:ext uri="{9D8B030D-6E8A-4147-A177-3AD203B41FA5}">
                      <a16:colId xmlns="" xmlns:a16="http://schemas.microsoft.com/office/drawing/2014/main" val="393712849"/>
                    </a:ext>
                  </a:extLst>
                </a:gridCol>
                <a:gridCol w="1066713">
                  <a:extLst>
                    <a:ext uri="{9D8B030D-6E8A-4147-A177-3AD203B41FA5}">
                      <a16:colId xmlns="" xmlns:a16="http://schemas.microsoft.com/office/drawing/2014/main" val="3021012880"/>
                    </a:ext>
                  </a:extLst>
                </a:gridCol>
              </a:tblGrid>
              <a:tr h="257912">
                <a:tc>
                  <a:txBody>
                    <a:bodyPr/>
                    <a:lstStyle/>
                    <a:p>
                      <a:pPr algn="ctr" fontAlgn="b"/>
                      <a:r>
                        <a:rPr lang="de-DE" sz="1400" u="none" strike="noStrike" dirty="0">
                          <a:effectLst/>
                        </a:rPr>
                        <a:t> lfd. Nr. </a:t>
                      </a:r>
                      <a:endParaRPr lang="de-DE" sz="1400" b="1" i="0" u="none" strike="noStrike" dirty="0">
                        <a:solidFill>
                          <a:srgbClr val="000000"/>
                        </a:solidFill>
                        <a:effectLst/>
                        <a:latin typeface="Calibri" panose="020F0502020204030204" pitchFamily="34" charset="0"/>
                      </a:endParaRPr>
                    </a:p>
                  </a:txBody>
                  <a:tcPr marL="6350" marR="6350" marT="6350" marB="0" anchor="b"/>
                </a:tc>
                <a:tc gridSpan="2">
                  <a:txBody>
                    <a:bodyPr/>
                    <a:lstStyle/>
                    <a:p>
                      <a:pPr algn="ctr" fontAlgn="b"/>
                      <a:r>
                        <a:rPr lang="de-DE" sz="1400" u="none" strike="noStrike" dirty="0">
                          <a:effectLst/>
                        </a:rPr>
                        <a:t>LSC Kranich</a:t>
                      </a:r>
                      <a:endParaRPr lang="de-DE" sz="1400" b="1" i="0" u="none" strike="noStrike" dirty="0">
                        <a:solidFill>
                          <a:srgbClr val="000000"/>
                        </a:solidFill>
                        <a:effectLst/>
                        <a:latin typeface="Calibri" panose="020F0502020204030204" pitchFamily="34" charset="0"/>
                      </a:endParaRPr>
                    </a:p>
                  </a:txBody>
                  <a:tcPr marL="90535" marR="90535" marT="6350" marB="0" anchor="b"/>
                </a:tc>
                <a:tc hMerge="1">
                  <a:txBody>
                    <a:bodyPr/>
                    <a:lstStyle/>
                    <a:p>
                      <a:endParaRPr lang="de-DE"/>
                    </a:p>
                  </a:txBody>
                  <a:tcPr/>
                </a:tc>
                <a:tc gridSpan="2">
                  <a:txBody>
                    <a:bodyPr/>
                    <a:lstStyle/>
                    <a:p>
                      <a:pPr algn="ctr" fontAlgn="b"/>
                      <a:r>
                        <a:rPr lang="de-DE" sz="1400" u="none" strike="noStrike" dirty="0">
                          <a:effectLst/>
                        </a:rPr>
                        <a:t>FTV Spandau</a:t>
                      </a:r>
                      <a:endParaRPr lang="de-DE" sz="1400" b="1" i="0" u="none" strike="noStrike" dirty="0">
                        <a:solidFill>
                          <a:srgbClr val="000000"/>
                        </a:solidFill>
                        <a:effectLst/>
                        <a:latin typeface="Calibri" panose="020F0502020204030204" pitchFamily="34" charset="0"/>
                      </a:endParaRPr>
                    </a:p>
                  </a:txBody>
                  <a:tcPr marL="90535" marR="90535" marT="6350" marB="0" anchor="b"/>
                </a:tc>
                <a:tc hMerge="1">
                  <a:txBody>
                    <a:bodyPr/>
                    <a:lstStyle/>
                    <a:p>
                      <a:endParaRPr lang="de-DE" dirty="0"/>
                    </a:p>
                  </a:txBody>
                  <a:tcPr/>
                </a:tc>
                <a:extLst>
                  <a:ext uri="{0D108BD9-81ED-4DB2-BD59-A6C34878D82A}">
                    <a16:rowId xmlns="" xmlns:a16="http://schemas.microsoft.com/office/drawing/2014/main" val="2600378421"/>
                  </a:ext>
                </a:extLst>
              </a:tr>
              <a:tr h="225757">
                <a:tc>
                  <a:txBody>
                    <a:bodyPr/>
                    <a:lstStyle/>
                    <a:p>
                      <a:pPr algn="ctr" fontAlgn="b"/>
                      <a:r>
                        <a:rPr lang="de-DE" sz="1400" u="none" strike="noStrike">
                          <a:effectLst/>
                        </a:rPr>
                        <a:t>25</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Kempe</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Bernhard</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Rohland</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Frank</a:t>
                      </a:r>
                      <a:endParaRPr lang="de-DE" sz="1400" b="0" i="0" u="none" strike="noStrike" dirty="0">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2329980068"/>
                  </a:ext>
                </a:extLst>
              </a:tr>
              <a:tr h="225757">
                <a:tc>
                  <a:txBody>
                    <a:bodyPr/>
                    <a:lstStyle/>
                    <a:p>
                      <a:pPr algn="ctr" fontAlgn="b"/>
                      <a:r>
                        <a:rPr lang="de-DE" sz="1400" u="none" strike="noStrike">
                          <a:effectLst/>
                        </a:rPr>
                        <a:t>26</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Kempe</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Margit</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Schlie</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Bernhard</a:t>
                      </a:r>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3052862829"/>
                  </a:ext>
                </a:extLst>
              </a:tr>
              <a:tr h="225757">
                <a:tc>
                  <a:txBody>
                    <a:bodyPr/>
                    <a:lstStyle/>
                    <a:p>
                      <a:pPr algn="ctr" fontAlgn="b"/>
                      <a:r>
                        <a:rPr lang="de-DE" sz="1400" u="none" strike="noStrike">
                          <a:effectLst/>
                        </a:rPr>
                        <a:t>27</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Klar</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Peter</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Schneider</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Uwe</a:t>
                      </a:r>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2587666543"/>
                  </a:ext>
                </a:extLst>
              </a:tr>
              <a:tr h="225757">
                <a:tc>
                  <a:txBody>
                    <a:bodyPr/>
                    <a:lstStyle/>
                    <a:p>
                      <a:pPr algn="ctr" fontAlgn="b"/>
                      <a:r>
                        <a:rPr lang="de-DE" sz="1400" u="none" strike="noStrike">
                          <a:effectLst/>
                        </a:rPr>
                        <a:t>28</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Klein</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Kolja</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err="1">
                          <a:effectLst/>
                        </a:rPr>
                        <a:t>Schuchter</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Axel</a:t>
                      </a:r>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1971886102"/>
                  </a:ext>
                </a:extLst>
              </a:tr>
              <a:tr h="225757">
                <a:tc>
                  <a:txBody>
                    <a:bodyPr/>
                    <a:lstStyle/>
                    <a:p>
                      <a:pPr algn="ctr" fontAlgn="b"/>
                      <a:r>
                        <a:rPr lang="de-DE" sz="1400" u="none" strike="noStrike">
                          <a:effectLst/>
                        </a:rPr>
                        <a:t>29</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Klein</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Peter</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Shah</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Mohammed</a:t>
                      </a:r>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1817997540"/>
                  </a:ext>
                </a:extLst>
              </a:tr>
              <a:tr h="225757">
                <a:tc>
                  <a:txBody>
                    <a:bodyPr/>
                    <a:lstStyle/>
                    <a:p>
                      <a:pPr algn="ctr" fontAlgn="b"/>
                      <a:r>
                        <a:rPr lang="de-DE" sz="1400" u="none" strike="noStrike">
                          <a:effectLst/>
                        </a:rPr>
                        <a:t>30</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Köppen</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Arndt</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Siems</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Jannes</a:t>
                      </a:r>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2202382252"/>
                  </a:ext>
                </a:extLst>
              </a:tr>
              <a:tr h="225757">
                <a:tc>
                  <a:txBody>
                    <a:bodyPr/>
                    <a:lstStyle/>
                    <a:p>
                      <a:pPr algn="ctr" fontAlgn="b"/>
                      <a:r>
                        <a:rPr lang="de-DE" sz="1400" u="none" strike="noStrike">
                          <a:effectLst/>
                        </a:rPr>
                        <a:t>31</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Korthaus</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Ingo</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von Orlow</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Stephan</a:t>
                      </a:r>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557808744"/>
                  </a:ext>
                </a:extLst>
              </a:tr>
              <a:tr h="225757">
                <a:tc>
                  <a:txBody>
                    <a:bodyPr/>
                    <a:lstStyle/>
                    <a:p>
                      <a:pPr algn="ctr" fontAlgn="b"/>
                      <a:r>
                        <a:rPr lang="de-DE" sz="1400" u="none" strike="noStrike">
                          <a:effectLst/>
                        </a:rPr>
                        <a:t>32</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Krägeloh</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Carsten</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Werdin</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Justin</a:t>
                      </a:r>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673449209"/>
                  </a:ext>
                </a:extLst>
              </a:tr>
              <a:tr h="225757">
                <a:tc>
                  <a:txBody>
                    <a:bodyPr/>
                    <a:lstStyle/>
                    <a:p>
                      <a:pPr algn="ctr" fontAlgn="b"/>
                      <a:r>
                        <a:rPr lang="de-DE" sz="1400" u="none" strike="noStrike">
                          <a:effectLst/>
                        </a:rPr>
                        <a:t>33</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Krause</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Elias</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Wilke</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Harald</a:t>
                      </a:r>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3673734032"/>
                  </a:ext>
                </a:extLst>
              </a:tr>
              <a:tr h="225757">
                <a:tc>
                  <a:txBody>
                    <a:bodyPr/>
                    <a:lstStyle/>
                    <a:p>
                      <a:pPr algn="ctr" fontAlgn="b"/>
                      <a:r>
                        <a:rPr lang="de-DE" sz="1400" u="none" strike="noStrike">
                          <a:effectLst/>
                        </a:rPr>
                        <a:t>34</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Luckner</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Robert</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2478030212"/>
                  </a:ext>
                </a:extLst>
              </a:tr>
              <a:tr h="225757">
                <a:tc>
                  <a:txBody>
                    <a:bodyPr/>
                    <a:lstStyle/>
                    <a:p>
                      <a:pPr algn="ctr" fontAlgn="b"/>
                      <a:r>
                        <a:rPr lang="de-DE" sz="1400" u="none" strike="noStrike">
                          <a:effectLst/>
                        </a:rPr>
                        <a:t>35</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Messerschmitt</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Walter</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612068016"/>
                  </a:ext>
                </a:extLst>
              </a:tr>
              <a:tr h="225757">
                <a:tc>
                  <a:txBody>
                    <a:bodyPr/>
                    <a:lstStyle/>
                    <a:p>
                      <a:pPr algn="ctr" fontAlgn="b"/>
                      <a:r>
                        <a:rPr lang="de-DE" sz="1400" u="none" strike="noStrike">
                          <a:effectLst/>
                        </a:rPr>
                        <a:t>36</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sngStrike" dirty="0">
                          <a:effectLst/>
                        </a:rPr>
                        <a:t>Messerschmitt</a:t>
                      </a:r>
                      <a:endParaRPr lang="de-DE" sz="1400" b="0" i="0" u="none" strike="sng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sngStrike" dirty="0" err="1">
                          <a:effectLst/>
                        </a:rPr>
                        <a:t>Luik</a:t>
                      </a:r>
                      <a:endParaRPr lang="de-DE" sz="1400" b="0" i="0" u="none" strike="sngStrike" dirty="0">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3854092779"/>
                  </a:ext>
                </a:extLst>
              </a:tr>
              <a:tr h="225757">
                <a:tc>
                  <a:txBody>
                    <a:bodyPr/>
                    <a:lstStyle/>
                    <a:p>
                      <a:pPr algn="ctr" fontAlgn="b"/>
                      <a:r>
                        <a:rPr lang="de-DE" sz="1400" u="none" strike="noStrike">
                          <a:effectLst/>
                        </a:rPr>
                        <a:t>37</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Möller</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Olaf</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2697689501"/>
                  </a:ext>
                </a:extLst>
              </a:tr>
              <a:tr h="225757">
                <a:tc>
                  <a:txBody>
                    <a:bodyPr/>
                    <a:lstStyle/>
                    <a:p>
                      <a:pPr algn="ctr" fontAlgn="b"/>
                      <a:r>
                        <a:rPr lang="de-DE" sz="1400" u="none" strike="noStrike">
                          <a:effectLst/>
                        </a:rPr>
                        <a:t>38</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Naumann</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Ronald</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2569106596"/>
                  </a:ext>
                </a:extLst>
              </a:tr>
              <a:tr h="225757">
                <a:tc>
                  <a:txBody>
                    <a:bodyPr/>
                    <a:lstStyle/>
                    <a:p>
                      <a:pPr algn="ctr" fontAlgn="b"/>
                      <a:r>
                        <a:rPr lang="de-DE" sz="1400" u="none" strike="noStrike">
                          <a:effectLst/>
                        </a:rPr>
                        <a:t>39</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sngStrike" dirty="0">
                          <a:effectLst/>
                        </a:rPr>
                        <a:t>Orth</a:t>
                      </a:r>
                      <a:endParaRPr lang="de-DE" sz="1400" b="0" i="0" u="none" strike="sng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sngStrike" dirty="0">
                          <a:effectLst/>
                        </a:rPr>
                        <a:t>Paul</a:t>
                      </a:r>
                      <a:endParaRPr lang="de-DE" sz="1400" b="0" i="0" u="none" strike="sngStrike" dirty="0">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499387316"/>
                  </a:ext>
                </a:extLst>
              </a:tr>
              <a:tr h="225757">
                <a:tc>
                  <a:txBody>
                    <a:bodyPr/>
                    <a:lstStyle/>
                    <a:p>
                      <a:pPr algn="ctr" fontAlgn="b"/>
                      <a:r>
                        <a:rPr lang="de-DE" sz="1400" u="none" strike="noStrike">
                          <a:effectLst/>
                        </a:rPr>
                        <a:t>40</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Pflug</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Michael</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1433259320"/>
                  </a:ext>
                </a:extLst>
              </a:tr>
              <a:tr h="225757">
                <a:tc>
                  <a:txBody>
                    <a:bodyPr/>
                    <a:lstStyle/>
                    <a:p>
                      <a:pPr algn="ctr" fontAlgn="b"/>
                      <a:r>
                        <a:rPr lang="de-DE" sz="1400" u="none" strike="noStrike">
                          <a:effectLst/>
                        </a:rPr>
                        <a:t>41</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Pflug</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Marvin</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1368879733"/>
                  </a:ext>
                </a:extLst>
              </a:tr>
              <a:tr h="225757">
                <a:tc>
                  <a:txBody>
                    <a:bodyPr/>
                    <a:lstStyle/>
                    <a:p>
                      <a:pPr algn="ctr" fontAlgn="b"/>
                      <a:r>
                        <a:rPr lang="de-DE" sz="1400" u="none" strike="noStrike">
                          <a:effectLst/>
                        </a:rPr>
                        <a:t>42</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sngStrike" dirty="0">
                          <a:effectLst/>
                        </a:rPr>
                        <a:t>Sandner</a:t>
                      </a:r>
                      <a:endParaRPr lang="de-DE" sz="1400" b="0" i="0" u="none" strike="sng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sngStrike" dirty="0">
                          <a:effectLst/>
                        </a:rPr>
                        <a:t>Felix</a:t>
                      </a:r>
                      <a:endParaRPr lang="de-DE" sz="1400" b="0" i="0" u="none" strike="sngStrike" dirty="0">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3288165632"/>
                  </a:ext>
                </a:extLst>
              </a:tr>
              <a:tr h="225757">
                <a:tc>
                  <a:txBody>
                    <a:bodyPr/>
                    <a:lstStyle/>
                    <a:p>
                      <a:pPr algn="ctr" fontAlgn="b"/>
                      <a:r>
                        <a:rPr lang="de-DE" sz="1400" u="none" strike="noStrike">
                          <a:effectLst/>
                        </a:rPr>
                        <a:t>43</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sngStrike" dirty="0">
                          <a:effectLst/>
                        </a:rPr>
                        <a:t>Sandner</a:t>
                      </a:r>
                      <a:endParaRPr lang="de-DE" sz="1400" b="0" i="0" u="none" strike="sng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sngStrike">
                          <a:effectLst/>
                        </a:rPr>
                        <a:t>Tilo</a:t>
                      </a:r>
                      <a:endParaRPr lang="de-DE" sz="1400" b="0" i="0" u="none" strike="sng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3905383525"/>
                  </a:ext>
                </a:extLst>
              </a:tr>
              <a:tr h="225757">
                <a:tc>
                  <a:txBody>
                    <a:bodyPr/>
                    <a:lstStyle/>
                    <a:p>
                      <a:pPr algn="ctr" fontAlgn="b"/>
                      <a:r>
                        <a:rPr lang="de-DE" sz="1400" u="none" strike="noStrike">
                          <a:effectLst/>
                        </a:rPr>
                        <a:t>44</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sngStrike" dirty="0">
                          <a:effectLst/>
                        </a:rPr>
                        <a:t>Schlaugies</a:t>
                      </a:r>
                      <a:endParaRPr lang="de-DE" sz="1400" b="0" i="0" u="none" strike="sng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sngStrike" dirty="0">
                          <a:effectLst/>
                        </a:rPr>
                        <a:t>Daniel</a:t>
                      </a:r>
                      <a:endParaRPr lang="de-DE" sz="1400" b="0" i="0" u="none" strike="sngStrike" dirty="0">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2866529398"/>
                  </a:ext>
                </a:extLst>
              </a:tr>
              <a:tr h="225757">
                <a:tc>
                  <a:txBody>
                    <a:bodyPr/>
                    <a:lstStyle/>
                    <a:p>
                      <a:pPr algn="ctr" fontAlgn="b"/>
                      <a:r>
                        <a:rPr lang="de-DE" sz="1400" u="none" strike="noStrike">
                          <a:effectLst/>
                        </a:rPr>
                        <a:t>45</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Schulze</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Matthias</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2334548919"/>
                  </a:ext>
                </a:extLst>
              </a:tr>
              <a:tr h="225757">
                <a:tc>
                  <a:txBody>
                    <a:bodyPr/>
                    <a:lstStyle/>
                    <a:p>
                      <a:pPr algn="ctr" fontAlgn="b"/>
                      <a:r>
                        <a:rPr lang="de-DE" sz="1400" u="none" strike="noStrike">
                          <a:effectLst/>
                        </a:rPr>
                        <a:t>46</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Seidler</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Ramon</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1266581844"/>
                  </a:ext>
                </a:extLst>
              </a:tr>
              <a:tr h="225757">
                <a:tc>
                  <a:txBody>
                    <a:bodyPr/>
                    <a:lstStyle/>
                    <a:p>
                      <a:pPr algn="ctr" fontAlgn="b"/>
                      <a:r>
                        <a:rPr lang="de-DE" sz="1400" u="none" strike="noStrike">
                          <a:effectLst/>
                        </a:rPr>
                        <a:t>47</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sngStrike" dirty="0">
                          <a:effectLst/>
                        </a:rPr>
                        <a:t>Speck</a:t>
                      </a:r>
                      <a:endParaRPr lang="de-DE" sz="1400" b="0" i="0" u="none" strike="sng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sngStrike" dirty="0">
                          <a:effectLst/>
                        </a:rPr>
                        <a:t>Melanie</a:t>
                      </a:r>
                      <a:endParaRPr lang="de-DE" sz="1400" b="0" i="0" u="none" strike="sngStrike" dirty="0">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4268586288"/>
                  </a:ext>
                </a:extLst>
              </a:tr>
              <a:tr h="225757">
                <a:tc>
                  <a:txBody>
                    <a:bodyPr/>
                    <a:lstStyle/>
                    <a:p>
                      <a:pPr algn="ctr" fontAlgn="b"/>
                      <a:r>
                        <a:rPr lang="de-DE" sz="1400" u="none" strike="noStrike">
                          <a:effectLst/>
                        </a:rPr>
                        <a:t>48</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Treiber-Eckl</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Monika</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3937061429"/>
                  </a:ext>
                </a:extLst>
              </a:tr>
              <a:tr h="225757">
                <a:tc>
                  <a:txBody>
                    <a:bodyPr/>
                    <a:lstStyle/>
                    <a:p>
                      <a:pPr algn="ctr" fontAlgn="b"/>
                      <a:r>
                        <a:rPr lang="de-DE" sz="1400" u="none" strike="noStrike">
                          <a:effectLst/>
                        </a:rPr>
                        <a:t>49</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Trespe</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Anna</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3620178280"/>
                  </a:ext>
                </a:extLst>
              </a:tr>
              <a:tr h="225757">
                <a:tc>
                  <a:txBody>
                    <a:bodyPr/>
                    <a:lstStyle/>
                    <a:p>
                      <a:pPr algn="ctr" fontAlgn="b"/>
                      <a:r>
                        <a:rPr lang="de-DE" sz="1400" u="none" strike="noStrike">
                          <a:effectLst/>
                        </a:rPr>
                        <a:t>50</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Westphal</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Daniel</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dirty="0">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716479744"/>
                  </a:ext>
                </a:extLst>
              </a:tr>
            </a:tbl>
          </a:graphicData>
        </a:graphic>
      </p:graphicFrame>
      <p:sp>
        <p:nvSpPr>
          <p:cNvPr id="2" name="Ellipse 1">
            <a:extLst>
              <a:ext uri="{FF2B5EF4-FFF2-40B4-BE49-F238E27FC236}">
                <a16:creationId xmlns="" xmlns:a16="http://schemas.microsoft.com/office/drawing/2014/main" id="{622B312E-A573-49B6-AEC4-6DFF74E3DE8C}"/>
              </a:ext>
            </a:extLst>
          </p:cNvPr>
          <p:cNvSpPr/>
          <p:nvPr/>
        </p:nvSpPr>
        <p:spPr>
          <a:xfrm rot="20455339">
            <a:off x="9391449" y="3220278"/>
            <a:ext cx="2027583" cy="92433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lumMod val="50000"/>
                  </a:schemeClr>
                </a:solidFill>
              </a:rPr>
              <a:t>FTV 33  (40 %)</a:t>
            </a:r>
          </a:p>
          <a:p>
            <a:pPr algn="ctr"/>
            <a:r>
              <a:rPr lang="de-DE" sz="1600" dirty="0">
                <a:solidFill>
                  <a:schemeClr val="bg1">
                    <a:lumMod val="50000"/>
                  </a:schemeClr>
                </a:solidFill>
              </a:rPr>
              <a:t>LSC 50  (60 %)</a:t>
            </a:r>
          </a:p>
        </p:txBody>
      </p:sp>
      <p:sp>
        <p:nvSpPr>
          <p:cNvPr id="6" name="Textfeld 5">
            <a:extLst>
              <a:ext uri="{FF2B5EF4-FFF2-40B4-BE49-F238E27FC236}">
                <a16:creationId xmlns="" xmlns:a16="http://schemas.microsoft.com/office/drawing/2014/main" id="{84A4F01A-BADB-4595-9777-43B1A86C92B7}"/>
              </a:ext>
            </a:extLst>
          </p:cNvPr>
          <p:cNvSpPr txBox="1"/>
          <p:nvPr/>
        </p:nvSpPr>
        <p:spPr>
          <a:xfrm>
            <a:off x="4993899" y="65422"/>
            <a:ext cx="2524539" cy="369332"/>
          </a:xfrm>
          <a:prstGeom prst="rect">
            <a:avLst/>
          </a:prstGeom>
          <a:noFill/>
        </p:spPr>
        <p:txBody>
          <a:bodyPr wrap="square" rtlCol="0">
            <a:spAutoFit/>
          </a:bodyPr>
          <a:lstStyle/>
          <a:p>
            <a:r>
              <a:rPr lang="de-DE" dirty="0"/>
              <a:t>Aktive Piloten 2018</a:t>
            </a:r>
          </a:p>
        </p:txBody>
      </p:sp>
    </p:spTree>
    <p:extLst>
      <p:ext uri="{BB962C8B-B14F-4D97-AF65-F5344CB8AC3E}">
        <p14:creationId xmlns:p14="http://schemas.microsoft.com/office/powerpoint/2010/main" val="1061566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 xmlns:a16="http://schemas.microsoft.com/office/drawing/2014/main" id="{26CBA99C-6F74-4612-A4F8-DCCC7B73598B}"/>
              </a:ext>
            </a:extLst>
          </p:cNvPr>
          <p:cNvSpPr>
            <a:spLocks noGrp="1"/>
          </p:cNvSpPr>
          <p:nvPr>
            <p:ph type="dt" sz="half" idx="10"/>
          </p:nvPr>
        </p:nvSpPr>
        <p:spPr/>
        <p:txBody>
          <a:bodyPr/>
          <a:lstStyle/>
          <a:p>
            <a:r>
              <a:rPr lang="de-DE"/>
              <a:t>05.07.2020</a:t>
            </a:r>
          </a:p>
        </p:txBody>
      </p:sp>
      <p:sp>
        <p:nvSpPr>
          <p:cNvPr id="4" name="Fußzeilenplatzhalter 3">
            <a:extLst>
              <a:ext uri="{FF2B5EF4-FFF2-40B4-BE49-F238E27FC236}">
                <a16:creationId xmlns="" xmlns:a16="http://schemas.microsoft.com/office/drawing/2014/main" id="{0D10AFE2-8CE0-4622-AED9-17B2E95888FE}"/>
              </a:ext>
            </a:extLst>
          </p:cNvPr>
          <p:cNvSpPr>
            <a:spLocks noGrp="1"/>
          </p:cNvSpPr>
          <p:nvPr>
            <p:ph type="ftr" sz="quarter" idx="11"/>
          </p:nvPr>
        </p:nvSpPr>
        <p:spPr/>
        <p:txBody>
          <a:bodyPr/>
          <a:lstStyle/>
          <a:p>
            <a:r>
              <a:rPr lang="de-DE"/>
              <a:t>Kernpunkte_Kostenteilung_RA_Knies_20200705.pptx</a:t>
            </a:r>
          </a:p>
        </p:txBody>
      </p:sp>
      <p:sp>
        <p:nvSpPr>
          <p:cNvPr id="5" name="Foliennummernplatzhalter 4">
            <a:extLst>
              <a:ext uri="{FF2B5EF4-FFF2-40B4-BE49-F238E27FC236}">
                <a16:creationId xmlns="" xmlns:a16="http://schemas.microsoft.com/office/drawing/2014/main" id="{AD86A677-D6BF-44CE-8C9F-94554AC339F3}"/>
              </a:ext>
            </a:extLst>
          </p:cNvPr>
          <p:cNvSpPr>
            <a:spLocks noGrp="1"/>
          </p:cNvSpPr>
          <p:nvPr>
            <p:ph type="sldNum" sz="quarter" idx="12"/>
          </p:nvPr>
        </p:nvSpPr>
        <p:spPr/>
        <p:txBody>
          <a:bodyPr/>
          <a:lstStyle/>
          <a:p>
            <a:fld id="{32CB2892-ECEA-4635-AA64-FA1BCB084AFE}" type="slidenum">
              <a:rPr lang="de-DE" smtClean="0"/>
              <a:t>18</a:t>
            </a:fld>
            <a:endParaRPr lang="de-DE"/>
          </a:p>
        </p:txBody>
      </p:sp>
      <p:sp>
        <p:nvSpPr>
          <p:cNvPr id="10" name="Rechteck 9">
            <a:extLst>
              <a:ext uri="{FF2B5EF4-FFF2-40B4-BE49-F238E27FC236}">
                <a16:creationId xmlns="" xmlns:a16="http://schemas.microsoft.com/office/drawing/2014/main" id="{DFE7C084-E5A1-403A-9CBA-352740571475}"/>
              </a:ext>
            </a:extLst>
          </p:cNvPr>
          <p:cNvSpPr/>
          <p:nvPr/>
        </p:nvSpPr>
        <p:spPr>
          <a:xfrm>
            <a:off x="10405241" y="105103"/>
            <a:ext cx="1450428" cy="1324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 xmlns:a16="http://schemas.microsoft.com/office/drawing/2014/main" id="{9C37900C-2AD2-4D39-8CF5-0402151D6F9B}"/>
              </a:ext>
            </a:extLst>
          </p:cNvPr>
          <p:cNvSpPr/>
          <p:nvPr/>
        </p:nvSpPr>
        <p:spPr>
          <a:xfrm>
            <a:off x="588579" y="6243145"/>
            <a:ext cx="11267090" cy="478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9" name="Tabelle 8">
            <a:extLst>
              <a:ext uri="{FF2B5EF4-FFF2-40B4-BE49-F238E27FC236}">
                <a16:creationId xmlns="" xmlns:a16="http://schemas.microsoft.com/office/drawing/2014/main" id="{AB203C41-1B38-4B0B-AC59-DE6B880FDECE}"/>
              </a:ext>
            </a:extLst>
          </p:cNvPr>
          <p:cNvGraphicFramePr>
            <a:graphicFrameLocks noGrp="1"/>
          </p:cNvGraphicFramePr>
          <p:nvPr>
            <p:extLst>
              <p:ext uri="{D42A27DB-BD31-4B8C-83A1-F6EECF244321}">
                <p14:modId xmlns:p14="http://schemas.microsoft.com/office/powerpoint/2010/main" val="1128849305"/>
              </p:ext>
            </p:extLst>
          </p:nvPr>
        </p:nvGraphicFramePr>
        <p:xfrm>
          <a:off x="543502" y="380441"/>
          <a:ext cx="5291877" cy="6127598"/>
        </p:xfrm>
        <a:graphic>
          <a:graphicData uri="http://schemas.openxmlformats.org/drawingml/2006/table">
            <a:tbl>
              <a:tblPr firstRow="1" bandRow="1">
                <a:tableStyleId>{5C22544A-7EE6-4342-B048-85BDC9FD1C3A}</a:tableStyleId>
              </a:tblPr>
              <a:tblGrid>
                <a:gridCol w="720000">
                  <a:extLst>
                    <a:ext uri="{9D8B030D-6E8A-4147-A177-3AD203B41FA5}">
                      <a16:colId xmlns="" xmlns:a16="http://schemas.microsoft.com/office/drawing/2014/main" val="1421293508"/>
                    </a:ext>
                  </a:extLst>
                </a:gridCol>
                <a:gridCol w="1076135">
                  <a:extLst>
                    <a:ext uri="{9D8B030D-6E8A-4147-A177-3AD203B41FA5}">
                      <a16:colId xmlns="" xmlns:a16="http://schemas.microsoft.com/office/drawing/2014/main" val="2991543149"/>
                    </a:ext>
                  </a:extLst>
                </a:gridCol>
                <a:gridCol w="982457">
                  <a:extLst>
                    <a:ext uri="{9D8B030D-6E8A-4147-A177-3AD203B41FA5}">
                      <a16:colId xmlns="" xmlns:a16="http://schemas.microsoft.com/office/drawing/2014/main" val="3651681712"/>
                    </a:ext>
                  </a:extLst>
                </a:gridCol>
                <a:gridCol w="1310655">
                  <a:extLst>
                    <a:ext uri="{9D8B030D-6E8A-4147-A177-3AD203B41FA5}">
                      <a16:colId xmlns="" xmlns:a16="http://schemas.microsoft.com/office/drawing/2014/main" val="1756520778"/>
                    </a:ext>
                  </a:extLst>
                </a:gridCol>
                <a:gridCol w="1202630">
                  <a:extLst>
                    <a:ext uri="{9D8B030D-6E8A-4147-A177-3AD203B41FA5}">
                      <a16:colId xmlns="" xmlns:a16="http://schemas.microsoft.com/office/drawing/2014/main" val="3909020611"/>
                    </a:ext>
                  </a:extLst>
                </a:gridCol>
              </a:tblGrid>
              <a:tr h="247374">
                <a:tc>
                  <a:txBody>
                    <a:bodyPr/>
                    <a:lstStyle/>
                    <a:p>
                      <a:pPr algn="ctr" fontAlgn="b"/>
                      <a:r>
                        <a:rPr lang="de-DE" sz="1400" u="none" strike="noStrike" dirty="0">
                          <a:effectLst/>
                        </a:rPr>
                        <a:t> lfd. Nr. </a:t>
                      </a:r>
                      <a:endParaRPr lang="de-DE" sz="1400" b="1" i="0" u="none" strike="noStrike" dirty="0">
                        <a:solidFill>
                          <a:srgbClr val="000000"/>
                        </a:solidFill>
                        <a:effectLst/>
                        <a:latin typeface="Calibri" panose="020F0502020204030204" pitchFamily="34" charset="0"/>
                      </a:endParaRPr>
                    </a:p>
                  </a:txBody>
                  <a:tcPr marL="6350" marR="6350" marT="6350" marB="0" anchor="b"/>
                </a:tc>
                <a:tc gridSpan="2">
                  <a:txBody>
                    <a:bodyPr/>
                    <a:lstStyle/>
                    <a:p>
                      <a:pPr algn="ctr" fontAlgn="b"/>
                      <a:r>
                        <a:rPr lang="de-DE" sz="1400" u="none" strike="noStrike" dirty="0">
                          <a:effectLst/>
                        </a:rPr>
                        <a:t>LSC Kranich</a:t>
                      </a:r>
                      <a:endParaRPr lang="de-DE" sz="1400" b="1" i="0" u="none" strike="noStrike" dirty="0">
                        <a:solidFill>
                          <a:srgbClr val="000000"/>
                        </a:solidFill>
                        <a:effectLst/>
                        <a:latin typeface="Calibri" panose="020F0502020204030204" pitchFamily="34" charset="0"/>
                      </a:endParaRPr>
                    </a:p>
                  </a:txBody>
                  <a:tcPr marL="90535" marR="90535" marT="6350" marB="0" anchor="b"/>
                </a:tc>
                <a:tc hMerge="1">
                  <a:txBody>
                    <a:bodyPr/>
                    <a:lstStyle/>
                    <a:p>
                      <a:endParaRPr lang="de-DE"/>
                    </a:p>
                  </a:txBody>
                  <a:tcPr/>
                </a:tc>
                <a:tc gridSpan="2">
                  <a:txBody>
                    <a:bodyPr/>
                    <a:lstStyle/>
                    <a:p>
                      <a:pPr algn="ctr" fontAlgn="b"/>
                      <a:r>
                        <a:rPr lang="de-DE" sz="1400" u="none" strike="noStrike" dirty="0">
                          <a:effectLst/>
                        </a:rPr>
                        <a:t>FTV Spandau</a:t>
                      </a:r>
                      <a:endParaRPr lang="de-DE" sz="1400" b="1" i="0" u="none" strike="noStrike" dirty="0">
                        <a:solidFill>
                          <a:srgbClr val="000000"/>
                        </a:solidFill>
                        <a:effectLst/>
                        <a:latin typeface="Calibri" panose="020F0502020204030204" pitchFamily="34" charset="0"/>
                      </a:endParaRPr>
                    </a:p>
                  </a:txBody>
                  <a:tcPr marL="90535" marR="90535" marT="6350" marB="0" anchor="b"/>
                </a:tc>
                <a:tc hMerge="1">
                  <a:txBody>
                    <a:bodyPr/>
                    <a:lstStyle/>
                    <a:p>
                      <a:endParaRPr lang="de-DE"/>
                    </a:p>
                  </a:txBody>
                  <a:tcPr/>
                </a:tc>
                <a:extLst>
                  <a:ext uri="{0D108BD9-81ED-4DB2-BD59-A6C34878D82A}">
                    <a16:rowId xmlns="" xmlns:a16="http://schemas.microsoft.com/office/drawing/2014/main" val="2826568099"/>
                  </a:ext>
                </a:extLst>
              </a:tr>
              <a:tr h="247374">
                <a:tc>
                  <a:txBody>
                    <a:bodyPr/>
                    <a:lstStyle/>
                    <a:p>
                      <a:pPr algn="ctr" fontAlgn="b"/>
                      <a:r>
                        <a:rPr lang="de-DE" sz="1400" u="none" strike="noStrike" dirty="0">
                          <a:effectLst/>
                        </a:rPr>
                        <a:t>1</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Adamczyk</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Alexander</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Akan</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a:effectLst/>
                        </a:rPr>
                        <a:t>Mustafa</a:t>
                      </a:r>
                      <a:endParaRPr lang="de-DE"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2502458673"/>
                  </a:ext>
                </a:extLst>
              </a:tr>
              <a:tr h="247374">
                <a:tc>
                  <a:txBody>
                    <a:bodyPr/>
                    <a:lstStyle/>
                    <a:p>
                      <a:pPr algn="ctr" fontAlgn="b"/>
                      <a:r>
                        <a:rPr lang="de-DE" sz="1400" u="none" strike="noStrike" dirty="0">
                          <a:effectLst/>
                        </a:rPr>
                        <a:t>2</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Adamczyk</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Stefan</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Ammersbach</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Nicolas</a:t>
                      </a:r>
                      <a:endParaRPr lang="de-D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4048622607"/>
                  </a:ext>
                </a:extLst>
              </a:tr>
              <a:tr h="247374">
                <a:tc>
                  <a:txBody>
                    <a:bodyPr/>
                    <a:lstStyle/>
                    <a:p>
                      <a:pPr algn="ctr" fontAlgn="b"/>
                      <a:r>
                        <a:rPr lang="de-DE" sz="1400" u="none" strike="noStrike" dirty="0">
                          <a:effectLst/>
                        </a:rPr>
                        <a:t>3</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Adamczyk</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Kerstin</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Bernhardt</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Dirk</a:t>
                      </a:r>
                      <a:endParaRPr lang="de-D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1987902899"/>
                  </a:ext>
                </a:extLst>
              </a:tr>
              <a:tr h="247374">
                <a:tc>
                  <a:txBody>
                    <a:bodyPr/>
                    <a:lstStyle/>
                    <a:p>
                      <a:pPr algn="ctr" fontAlgn="b"/>
                      <a:r>
                        <a:rPr lang="de-DE" sz="1400" u="none" strike="noStrike" dirty="0">
                          <a:effectLst/>
                        </a:rPr>
                        <a:t>4</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sngStrike" dirty="0">
                          <a:effectLst/>
                        </a:rPr>
                        <a:t>Adamczyk</a:t>
                      </a:r>
                      <a:endParaRPr lang="de-DE" sz="1400" b="0" i="0" u="none" strike="sng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sngStrike" dirty="0">
                          <a:effectLst/>
                        </a:rPr>
                        <a:t>Fabienne</a:t>
                      </a:r>
                      <a:endParaRPr lang="de-DE" sz="1400" b="0" i="0" u="none" strike="sng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a:effectLst/>
                        </a:rPr>
                        <a:t>Braun</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a:effectLst/>
                        </a:rPr>
                        <a:t>Birgitt</a:t>
                      </a:r>
                      <a:endParaRPr lang="de-DE"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945006628"/>
                  </a:ext>
                </a:extLst>
              </a:tr>
              <a:tr h="247374">
                <a:tc>
                  <a:txBody>
                    <a:bodyPr/>
                    <a:lstStyle/>
                    <a:p>
                      <a:pPr algn="ctr" fontAlgn="b"/>
                      <a:r>
                        <a:rPr lang="de-DE" sz="1400" u="none" strike="noStrike" dirty="0">
                          <a:effectLst/>
                        </a:rPr>
                        <a:t>5</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Adamczyk</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Vincent</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a:effectLst/>
                        </a:rPr>
                        <a:t>Dörner</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a:effectLst/>
                        </a:rPr>
                        <a:t>Bernd</a:t>
                      </a:r>
                      <a:endParaRPr lang="de-DE"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2763397195"/>
                  </a:ext>
                </a:extLst>
              </a:tr>
              <a:tr h="247374">
                <a:tc>
                  <a:txBody>
                    <a:bodyPr/>
                    <a:lstStyle/>
                    <a:p>
                      <a:pPr algn="ctr" fontAlgn="b"/>
                      <a:r>
                        <a:rPr lang="de-DE" sz="1400" u="none" strike="noStrike" dirty="0">
                          <a:effectLst/>
                        </a:rPr>
                        <a:t>6</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Assmann</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Alexander</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a:effectLst/>
                        </a:rPr>
                        <a:t>Ehmke</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a:effectLst/>
                        </a:rPr>
                        <a:t>Eggert</a:t>
                      </a:r>
                      <a:endParaRPr lang="de-DE"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3947454938"/>
                  </a:ext>
                </a:extLst>
              </a:tr>
              <a:tr h="247374">
                <a:tc>
                  <a:txBody>
                    <a:bodyPr/>
                    <a:lstStyle/>
                    <a:p>
                      <a:pPr algn="ctr" fontAlgn="b"/>
                      <a:r>
                        <a:rPr lang="de-DE" sz="1400" u="none" strike="noStrike" dirty="0">
                          <a:effectLst/>
                        </a:rPr>
                        <a:t>7</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Bannwitz</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Dominik</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a:effectLst/>
                        </a:rPr>
                        <a:t>Eisenhardt</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a:effectLst/>
                        </a:rPr>
                        <a:t>Nico</a:t>
                      </a:r>
                      <a:endParaRPr lang="de-DE"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3881360107"/>
                  </a:ext>
                </a:extLst>
              </a:tr>
              <a:tr h="247374">
                <a:tc>
                  <a:txBody>
                    <a:bodyPr/>
                    <a:lstStyle/>
                    <a:p>
                      <a:pPr algn="ctr" fontAlgn="b"/>
                      <a:r>
                        <a:rPr lang="de-DE" sz="1400" u="none" strike="noStrike" dirty="0">
                          <a:effectLst/>
                        </a:rPr>
                        <a:t>8</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Beeskow</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Melanie</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b="0" i="0" u="none" strike="noStrike" dirty="0">
                          <a:solidFill>
                            <a:srgbClr val="000000"/>
                          </a:solidFill>
                          <a:effectLst/>
                          <a:latin typeface="Calibri" panose="020F0502020204030204" pitchFamily="34" charset="0"/>
                        </a:rPr>
                        <a:t>Fischer</a:t>
                      </a:r>
                    </a:p>
                  </a:txBody>
                  <a:tcPr marL="6350" marR="6350" marT="6350" marB="0" anchor="b"/>
                </a:tc>
                <a:tc>
                  <a:txBody>
                    <a:bodyPr/>
                    <a:lstStyle/>
                    <a:p>
                      <a:pPr algn="l" fontAlgn="b"/>
                      <a:r>
                        <a:rPr lang="de-DE" sz="1400" b="0" i="0" u="none" strike="noStrike" dirty="0" err="1">
                          <a:solidFill>
                            <a:srgbClr val="000000"/>
                          </a:solidFill>
                          <a:effectLst/>
                          <a:latin typeface="Calibri" panose="020F0502020204030204" pitchFamily="34" charset="0"/>
                        </a:rPr>
                        <a:t>Tanyel</a:t>
                      </a:r>
                      <a:endParaRPr lang="de-DE"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3307310068"/>
                  </a:ext>
                </a:extLst>
              </a:tr>
              <a:tr h="247374">
                <a:tc>
                  <a:txBody>
                    <a:bodyPr/>
                    <a:lstStyle/>
                    <a:p>
                      <a:pPr algn="ctr" fontAlgn="b"/>
                      <a:r>
                        <a:rPr lang="de-DE" sz="1400" u="none" strike="noStrike" dirty="0">
                          <a:effectLst/>
                        </a:rPr>
                        <a:t>9</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Bieler</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Juri</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b="0" i="0" u="none" strike="noStrike" dirty="0">
                          <a:solidFill>
                            <a:srgbClr val="000000"/>
                          </a:solidFill>
                          <a:effectLst/>
                          <a:latin typeface="Calibri" panose="020F0502020204030204" pitchFamily="34" charset="0"/>
                        </a:rPr>
                        <a:t>Fischer</a:t>
                      </a:r>
                    </a:p>
                  </a:txBody>
                  <a:tcPr marL="6350" marR="6350" marT="6350" marB="0" anchor="b"/>
                </a:tc>
                <a:tc>
                  <a:txBody>
                    <a:bodyPr/>
                    <a:lstStyle/>
                    <a:p>
                      <a:pPr algn="l" fontAlgn="b"/>
                      <a:r>
                        <a:rPr lang="de-DE" sz="1400" b="0" i="0" u="none" strike="noStrike" dirty="0">
                          <a:solidFill>
                            <a:srgbClr val="000000"/>
                          </a:solidFill>
                          <a:effectLst/>
                          <a:latin typeface="Calibri" panose="020F0502020204030204" pitchFamily="34" charset="0"/>
                        </a:rPr>
                        <a:t>Sascha</a:t>
                      </a:r>
                    </a:p>
                  </a:txBody>
                  <a:tcPr marL="6350" marR="6350" marT="6350" marB="0" anchor="b"/>
                </a:tc>
                <a:extLst>
                  <a:ext uri="{0D108BD9-81ED-4DB2-BD59-A6C34878D82A}">
                    <a16:rowId xmlns="" xmlns:a16="http://schemas.microsoft.com/office/drawing/2014/main" val="1911738496"/>
                  </a:ext>
                </a:extLst>
              </a:tr>
              <a:tr h="247374">
                <a:tc>
                  <a:txBody>
                    <a:bodyPr/>
                    <a:lstStyle/>
                    <a:p>
                      <a:pPr algn="ctr" fontAlgn="b"/>
                      <a:r>
                        <a:rPr lang="de-DE" sz="1400" u="none" strike="noStrike" dirty="0">
                          <a:effectLst/>
                        </a:rPr>
                        <a:t>10</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Böhler</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Andreas</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a:effectLst/>
                        </a:rPr>
                        <a:t>Graeper</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a:effectLst/>
                        </a:rPr>
                        <a:t>Michael</a:t>
                      </a:r>
                      <a:endParaRPr lang="de-DE"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348645306"/>
                  </a:ext>
                </a:extLst>
              </a:tr>
              <a:tr h="247374">
                <a:tc>
                  <a:txBody>
                    <a:bodyPr/>
                    <a:lstStyle/>
                    <a:p>
                      <a:pPr algn="ctr" fontAlgn="b"/>
                      <a:r>
                        <a:rPr lang="de-DE" sz="1400" u="none" strike="noStrike" dirty="0">
                          <a:effectLst/>
                        </a:rPr>
                        <a:t>11</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Brieske</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Malte</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b="0" i="0" u="none" strike="noStrike" dirty="0" err="1">
                          <a:solidFill>
                            <a:srgbClr val="000000"/>
                          </a:solidFill>
                          <a:effectLst/>
                          <a:latin typeface="Calibri" panose="020F0502020204030204" pitchFamily="34" charset="0"/>
                        </a:rPr>
                        <a:t>Güsselfeld</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b="0" i="0" u="none" strike="noStrike" dirty="0">
                          <a:solidFill>
                            <a:srgbClr val="000000"/>
                          </a:solidFill>
                          <a:effectLst/>
                          <a:latin typeface="Calibri" panose="020F0502020204030204" pitchFamily="34" charset="0"/>
                        </a:rPr>
                        <a:t>Jonas</a:t>
                      </a:r>
                    </a:p>
                  </a:txBody>
                  <a:tcPr marL="6350" marR="6350" marT="6350" marB="0" anchor="b"/>
                </a:tc>
                <a:extLst>
                  <a:ext uri="{0D108BD9-81ED-4DB2-BD59-A6C34878D82A}">
                    <a16:rowId xmlns="" xmlns:a16="http://schemas.microsoft.com/office/drawing/2014/main" val="3922996542"/>
                  </a:ext>
                </a:extLst>
              </a:tr>
              <a:tr h="247374">
                <a:tc>
                  <a:txBody>
                    <a:bodyPr/>
                    <a:lstStyle/>
                    <a:p>
                      <a:pPr algn="ctr" fontAlgn="b"/>
                      <a:r>
                        <a:rPr lang="de-DE" sz="1400" u="none" strike="noStrike" dirty="0">
                          <a:effectLst/>
                        </a:rPr>
                        <a:t>12</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b="0" i="0" u="none" strike="noStrike" dirty="0" err="1">
                          <a:solidFill>
                            <a:srgbClr val="000000"/>
                          </a:solidFill>
                          <a:effectLst/>
                          <a:latin typeface="Calibri" panose="020F0502020204030204" pitchFamily="34" charset="0"/>
                        </a:rPr>
                        <a:t>Calderhead</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b="0" i="0" u="none" strike="noStrike" dirty="0">
                          <a:solidFill>
                            <a:srgbClr val="000000"/>
                          </a:solidFill>
                          <a:effectLst/>
                          <a:latin typeface="Calibri" panose="020F0502020204030204" pitchFamily="34" charset="0"/>
                        </a:rPr>
                        <a:t>Arthur</a:t>
                      </a:r>
                    </a:p>
                  </a:txBody>
                  <a:tcPr marL="6350" marR="6350" marT="6350" marB="0" anchor="b"/>
                </a:tc>
                <a:tc>
                  <a:txBody>
                    <a:bodyPr/>
                    <a:lstStyle/>
                    <a:p>
                      <a:pPr algn="l" fontAlgn="b"/>
                      <a:r>
                        <a:rPr lang="de-DE" sz="1400" u="none" strike="noStrike" dirty="0" err="1">
                          <a:effectLst/>
                        </a:rPr>
                        <a:t>Hülzer</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a:effectLst/>
                        </a:rPr>
                        <a:t>Stefan</a:t>
                      </a:r>
                      <a:endParaRPr lang="de-DE"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1286907308"/>
                  </a:ext>
                </a:extLst>
              </a:tr>
              <a:tr h="247374">
                <a:tc>
                  <a:txBody>
                    <a:bodyPr/>
                    <a:lstStyle/>
                    <a:p>
                      <a:pPr algn="ctr" fontAlgn="b"/>
                      <a:r>
                        <a:rPr lang="de-DE" sz="1400" u="none" strike="noStrike" dirty="0">
                          <a:effectLst/>
                        </a:rPr>
                        <a:t>13</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b="0" i="0" u="none" strike="sngStrike" dirty="0">
                          <a:solidFill>
                            <a:srgbClr val="000000"/>
                          </a:solidFill>
                          <a:effectLst/>
                          <a:latin typeface="Calibri" panose="020F0502020204030204" pitchFamily="34" charset="0"/>
                        </a:rPr>
                        <a:t>Deinert</a:t>
                      </a:r>
                    </a:p>
                  </a:txBody>
                  <a:tcPr marL="6350" marR="6350" marT="6350" marB="0" anchor="b"/>
                </a:tc>
                <a:tc>
                  <a:txBody>
                    <a:bodyPr/>
                    <a:lstStyle/>
                    <a:p>
                      <a:pPr algn="l" fontAlgn="b"/>
                      <a:r>
                        <a:rPr lang="de-DE" sz="1400" b="0" i="0" u="none" strike="sngStrike" dirty="0">
                          <a:solidFill>
                            <a:srgbClr val="000000"/>
                          </a:solidFill>
                          <a:effectLst/>
                          <a:latin typeface="Calibri" panose="020F0502020204030204" pitchFamily="34" charset="0"/>
                        </a:rPr>
                        <a:t>Fabian</a:t>
                      </a:r>
                    </a:p>
                  </a:txBody>
                  <a:tcPr marL="6350" marR="6350" marT="6350" marB="0" anchor="b"/>
                </a:tc>
                <a:tc>
                  <a:txBody>
                    <a:bodyPr/>
                    <a:lstStyle/>
                    <a:p>
                      <a:pPr algn="l" fontAlgn="b"/>
                      <a:r>
                        <a:rPr lang="de-DE" sz="1400" u="none" strike="noStrike" dirty="0">
                          <a:effectLst/>
                        </a:rPr>
                        <a:t>Klein</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Lothar-Erich</a:t>
                      </a:r>
                      <a:endParaRPr lang="de-D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1188740600"/>
                  </a:ext>
                </a:extLst>
              </a:tr>
              <a:tr h="247374">
                <a:tc>
                  <a:txBody>
                    <a:bodyPr/>
                    <a:lstStyle/>
                    <a:p>
                      <a:pPr algn="ctr" fontAlgn="b"/>
                      <a:r>
                        <a:rPr lang="de-DE" sz="1400" u="none" strike="noStrike" dirty="0">
                          <a:effectLst/>
                        </a:rPr>
                        <a:t>14</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sngStrike" dirty="0">
                          <a:effectLst/>
                        </a:rPr>
                        <a:t>Eberstein</a:t>
                      </a:r>
                      <a:endParaRPr lang="de-DE" sz="1400" b="0" i="0" u="none" strike="sng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sngStrike" dirty="0">
                          <a:effectLst/>
                        </a:rPr>
                        <a:t>Rüdiger</a:t>
                      </a:r>
                      <a:endParaRPr lang="de-DE" sz="1400" b="0" i="0" u="none" strike="sng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err="1">
                          <a:effectLst/>
                        </a:rPr>
                        <a:t>Koenig</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Ronald</a:t>
                      </a:r>
                      <a:endParaRPr lang="de-D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1317506814"/>
                  </a:ext>
                </a:extLst>
              </a:tr>
              <a:tr h="247374">
                <a:tc>
                  <a:txBody>
                    <a:bodyPr/>
                    <a:lstStyle/>
                    <a:p>
                      <a:pPr algn="ctr" fontAlgn="b"/>
                      <a:r>
                        <a:rPr lang="de-DE" sz="1400" u="none" strike="noStrike" dirty="0">
                          <a:effectLst/>
                        </a:rPr>
                        <a:t>15</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Eckl</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Hubert</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err="1">
                          <a:effectLst/>
                        </a:rPr>
                        <a:t>Koenig</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a:effectLst/>
                        </a:rPr>
                        <a:t>Mike</a:t>
                      </a:r>
                      <a:endParaRPr lang="de-DE"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3890593912"/>
                  </a:ext>
                </a:extLst>
              </a:tr>
              <a:tr h="247374">
                <a:tc>
                  <a:txBody>
                    <a:bodyPr/>
                    <a:lstStyle/>
                    <a:p>
                      <a:pPr algn="ctr" fontAlgn="b"/>
                      <a:r>
                        <a:rPr lang="de-DE" sz="1400" u="none" strike="noStrike" dirty="0">
                          <a:effectLst/>
                        </a:rPr>
                        <a:t>16</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Eichelbaum</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Reinhard</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a:effectLst/>
                        </a:rPr>
                        <a:t>Krumrey</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Lars</a:t>
                      </a:r>
                      <a:endParaRPr lang="de-D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98163487"/>
                  </a:ext>
                </a:extLst>
              </a:tr>
              <a:tr h="247374">
                <a:tc>
                  <a:txBody>
                    <a:bodyPr/>
                    <a:lstStyle/>
                    <a:p>
                      <a:pPr algn="ctr" fontAlgn="b"/>
                      <a:r>
                        <a:rPr lang="de-DE" sz="1400" u="none" strike="noStrike" dirty="0">
                          <a:effectLst/>
                        </a:rPr>
                        <a:t>17</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Freier</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a:effectLst/>
                        </a:rPr>
                        <a:t>Philipp</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err="1">
                          <a:effectLst/>
                        </a:rPr>
                        <a:t>Krupke</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a:effectLst/>
                        </a:rPr>
                        <a:t>Bertold</a:t>
                      </a:r>
                      <a:endParaRPr lang="de-DE"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2046272261"/>
                  </a:ext>
                </a:extLst>
              </a:tr>
              <a:tr h="247374">
                <a:tc>
                  <a:txBody>
                    <a:bodyPr/>
                    <a:lstStyle/>
                    <a:p>
                      <a:pPr algn="ctr" fontAlgn="b"/>
                      <a:r>
                        <a:rPr lang="de-DE" sz="1400" u="none" strike="noStrike" dirty="0">
                          <a:effectLst/>
                        </a:rPr>
                        <a:t>18</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err="1">
                          <a:effectLst/>
                        </a:rPr>
                        <a:t>Hausburg</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a:effectLst/>
                        </a:rPr>
                        <a:t>Andreas</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b="0" i="0" u="none" strike="noStrike" dirty="0" err="1">
                          <a:solidFill>
                            <a:srgbClr val="000000"/>
                          </a:solidFill>
                          <a:effectLst/>
                          <a:latin typeface="Calibri" panose="020F0502020204030204" pitchFamily="34" charset="0"/>
                        </a:rPr>
                        <a:t>Mahra</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b="0" i="0" u="none" strike="noStrike" dirty="0" err="1">
                          <a:solidFill>
                            <a:srgbClr val="000000"/>
                          </a:solidFill>
                          <a:effectLst/>
                          <a:latin typeface="Calibri" panose="020F0502020204030204" pitchFamily="34" charset="0"/>
                        </a:rPr>
                        <a:t>Nayef</a:t>
                      </a:r>
                      <a:endParaRPr lang="de-DE"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3833634629"/>
                  </a:ext>
                </a:extLst>
              </a:tr>
              <a:tr h="247374">
                <a:tc>
                  <a:txBody>
                    <a:bodyPr/>
                    <a:lstStyle/>
                    <a:p>
                      <a:pPr algn="ctr" fontAlgn="b"/>
                      <a:r>
                        <a:rPr lang="de-DE" sz="1400" u="none" strike="noStrike" dirty="0">
                          <a:effectLst/>
                        </a:rPr>
                        <a:t>19</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a:effectLst/>
                        </a:rPr>
                        <a:t>Hendrischke</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u="none" strike="noStrike" dirty="0">
                          <a:effectLst/>
                        </a:rPr>
                        <a:t>Thomas</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b="0" i="0" u="none" strike="noStrike" dirty="0" err="1">
                          <a:solidFill>
                            <a:srgbClr val="000000"/>
                          </a:solidFill>
                          <a:effectLst/>
                          <a:latin typeface="Calibri" panose="020F0502020204030204" pitchFamily="34" charset="0"/>
                        </a:rPr>
                        <a:t>Mansky</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b="0" i="0" u="none" strike="noStrike" dirty="0" err="1">
                          <a:solidFill>
                            <a:srgbClr val="000000"/>
                          </a:solidFill>
                          <a:effectLst/>
                          <a:latin typeface="Calibri" panose="020F0502020204030204" pitchFamily="34" charset="0"/>
                        </a:rPr>
                        <a:t>Betram</a:t>
                      </a:r>
                      <a:endParaRPr lang="de-DE"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2253045944"/>
                  </a:ext>
                </a:extLst>
              </a:tr>
              <a:tr h="247374">
                <a:tc>
                  <a:txBody>
                    <a:bodyPr/>
                    <a:lstStyle/>
                    <a:p>
                      <a:pPr algn="ctr" fontAlgn="b"/>
                      <a:r>
                        <a:rPr lang="de-DE" sz="1400" u="none" strike="noStrike" dirty="0">
                          <a:effectLst/>
                        </a:rPr>
                        <a:t>20</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b="0" i="0" u="none" strike="noStrike" dirty="0">
                          <a:solidFill>
                            <a:srgbClr val="000000"/>
                          </a:solidFill>
                          <a:effectLst/>
                          <a:latin typeface="Calibri" panose="020F0502020204030204" pitchFamily="34" charset="0"/>
                        </a:rPr>
                        <a:t>Hinz</a:t>
                      </a:r>
                    </a:p>
                  </a:txBody>
                  <a:tcPr marL="6350" marR="6350" marT="6350" marB="0" anchor="b"/>
                </a:tc>
                <a:tc>
                  <a:txBody>
                    <a:bodyPr/>
                    <a:lstStyle/>
                    <a:p>
                      <a:pPr algn="l" fontAlgn="b"/>
                      <a:r>
                        <a:rPr lang="de-DE" sz="1400" b="0" i="0" u="none" strike="noStrike" dirty="0">
                          <a:solidFill>
                            <a:srgbClr val="000000"/>
                          </a:solidFill>
                          <a:effectLst/>
                          <a:latin typeface="Calibri" panose="020F0502020204030204" pitchFamily="34" charset="0"/>
                        </a:rPr>
                        <a:t>Carsten </a:t>
                      </a:r>
                    </a:p>
                  </a:txBody>
                  <a:tcPr marL="6350" marR="6350" marT="6350" marB="0" anchor="b"/>
                </a:tc>
                <a:tc>
                  <a:txBody>
                    <a:bodyPr/>
                    <a:lstStyle/>
                    <a:p>
                      <a:pPr algn="l" fontAlgn="b"/>
                      <a:r>
                        <a:rPr lang="de-DE" sz="1400" b="0" i="0" u="none" strike="noStrike" dirty="0" err="1">
                          <a:solidFill>
                            <a:srgbClr val="000000"/>
                          </a:solidFill>
                          <a:effectLst/>
                          <a:latin typeface="Calibri" panose="020F0502020204030204" pitchFamily="34" charset="0"/>
                        </a:rPr>
                        <a:t>Miosge</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b="0" i="0" u="none" strike="noStrike" dirty="0">
                          <a:solidFill>
                            <a:srgbClr val="000000"/>
                          </a:solidFill>
                          <a:effectLst/>
                          <a:latin typeface="Calibri" panose="020F0502020204030204" pitchFamily="34" charset="0"/>
                        </a:rPr>
                        <a:t>Bernd</a:t>
                      </a:r>
                    </a:p>
                  </a:txBody>
                  <a:tcPr marL="6350" marR="6350" marT="6350" marB="0" anchor="b"/>
                </a:tc>
                <a:extLst>
                  <a:ext uri="{0D108BD9-81ED-4DB2-BD59-A6C34878D82A}">
                    <a16:rowId xmlns="" xmlns:a16="http://schemas.microsoft.com/office/drawing/2014/main" val="2533553481"/>
                  </a:ext>
                </a:extLst>
              </a:tr>
              <a:tr h="247374">
                <a:tc>
                  <a:txBody>
                    <a:bodyPr/>
                    <a:lstStyle/>
                    <a:p>
                      <a:pPr algn="ctr" fontAlgn="b"/>
                      <a:r>
                        <a:rPr lang="de-DE" sz="1400" u="none" strike="noStrike" dirty="0">
                          <a:effectLst/>
                        </a:rPr>
                        <a:t>21</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de-DE" sz="1400" b="0" i="0" u="none" strike="noStrike" dirty="0">
                          <a:solidFill>
                            <a:srgbClr val="000000"/>
                          </a:solidFill>
                          <a:effectLst/>
                          <a:latin typeface="Calibri" panose="020F0502020204030204" pitchFamily="34" charset="0"/>
                        </a:rPr>
                        <a:t>Honey</a:t>
                      </a:r>
                    </a:p>
                  </a:txBody>
                  <a:tcPr marL="6350" marR="6350" marT="6350" marB="0" anchor="b"/>
                </a:tc>
                <a:tc>
                  <a:txBody>
                    <a:bodyPr/>
                    <a:lstStyle/>
                    <a:p>
                      <a:pPr algn="l" fontAlgn="b"/>
                      <a:r>
                        <a:rPr lang="de-DE" sz="1400" b="0" i="0" u="none" strike="noStrike" dirty="0">
                          <a:solidFill>
                            <a:srgbClr val="000000"/>
                          </a:solidFill>
                          <a:effectLst/>
                          <a:latin typeface="Calibri" panose="020F0502020204030204" pitchFamily="34" charset="0"/>
                        </a:rPr>
                        <a:t>Christian</a:t>
                      </a:r>
                    </a:p>
                  </a:txBody>
                  <a:tcPr marL="6350" marR="6350" marT="6350" marB="0" anchor="b"/>
                </a:tc>
                <a:tc>
                  <a:txBody>
                    <a:bodyPr/>
                    <a:lstStyle/>
                    <a:p>
                      <a:pPr algn="l" fontAlgn="b"/>
                      <a:r>
                        <a:rPr lang="de-DE" sz="1400" u="none" strike="noStrike" dirty="0">
                          <a:effectLst/>
                        </a:rPr>
                        <a:t>Munzinger</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Rolf</a:t>
                      </a:r>
                      <a:endParaRPr lang="de-DE" sz="1400" b="0" i="0" u="none" strike="noStrike" dirty="0">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3297081432"/>
                  </a:ext>
                </a:extLst>
              </a:tr>
              <a:tr h="247374">
                <a:tc>
                  <a:txBody>
                    <a:bodyPr/>
                    <a:lstStyle/>
                    <a:p>
                      <a:pPr algn="ctr" fontAlgn="b"/>
                      <a:r>
                        <a:rPr lang="de-DE" sz="1400" b="0" i="0" u="none" strike="noStrike" dirty="0">
                          <a:solidFill>
                            <a:srgbClr val="000000"/>
                          </a:solidFill>
                          <a:effectLst/>
                          <a:latin typeface="Calibri" panose="020F0502020204030204" pitchFamily="34" charset="0"/>
                        </a:rPr>
                        <a:t>22</a:t>
                      </a:r>
                    </a:p>
                  </a:txBody>
                  <a:tcPr marL="6350" marR="6350" marT="6350" marB="0" anchor="b"/>
                </a:tc>
                <a:tc>
                  <a:txBody>
                    <a:bodyPr/>
                    <a:lstStyle/>
                    <a:p>
                      <a:pPr algn="l" fontAlgn="b"/>
                      <a:r>
                        <a:rPr lang="de-DE" sz="1400" u="none" strike="noStrike" dirty="0">
                          <a:effectLst/>
                        </a:rPr>
                        <a:t>Kader</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Martin</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err="1">
                          <a:effectLst/>
                        </a:rPr>
                        <a:t>Rahmoni</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err="1">
                          <a:effectLst/>
                        </a:rPr>
                        <a:t>Mizhgoni</a:t>
                      </a:r>
                      <a:endParaRPr lang="de-DE" sz="1400" b="0" i="0" u="none" strike="noStrike" dirty="0">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2441058116"/>
                  </a:ext>
                </a:extLst>
              </a:tr>
              <a:tr h="120913">
                <a:tc>
                  <a:txBody>
                    <a:bodyPr/>
                    <a:lstStyle/>
                    <a:p>
                      <a:pPr algn="ctr" fontAlgn="b"/>
                      <a:r>
                        <a:rPr lang="de-DE" sz="1400" u="none" strike="noStrike" dirty="0">
                          <a:effectLst/>
                        </a:rPr>
                        <a:t>23</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Kempe</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Bernhard</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Rohland</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Frank</a:t>
                      </a:r>
                      <a:endParaRPr lang="de-DE" sz="1400" b="0" i="0" u="none" strike="noStrike" dirty="0">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789514883"/>
                  </a:ext>
                </a:extLst>
              </a:tr>
              <a:tr h="120913">
                <a:tc>
                  <a:txBody>
                    <a:bodyPr/>
                    <a:lstStyle/>
                    <a:p>
                      <a:pPr algn="ctr" fontAlgn="b"/>
                      <a:r>
                        <a:rPr lang="de-DE" sz="1400" u="none" strike="noStrike" dirty="0">
                          <a:effectLst/>
                        </a:rPr>
                        <a:t>24</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Kempe</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Margit</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b="0" i="0" u="none" strike="noStrike" dirty="0">
                          <a:solidFill>
                            <a:srgbClr val="000000"/>
                          </a:solidFill>
                          <a:effectLst/>
                          <a:latin typeface="Calibri" panose="020F0502020204030204" pitchFamily="34" charset="0"/>
                        </a:rPr>
                        <a:t>Salzmann</a:t>
                      </a:r>
                    </a:p>
                  </a:txBody>
                  <a:tcPr marL="5638" marR="5638" marT="5638" marB="0" anchor="b"/>
                </a:tc>
                <a:tc>
                  <a:txBody>
                    <a:bodyPr/>
                    <a:lstStyle/>
                    <a:p>
                      <a:pPr algn="l" fontAlgn="b"/>
                      <a:r>
                        <a:rPr lang="de-DE" sz="1400" b="0" i="0" u="none" strike="noStrike" dirty="0" err="1">
                          <a:solidFill>
                            <a:srgbClr val="000000"/>
                          </a:solidFill>
                          <a:effectLst/>
                          <a:latin typeface="Calibri" panose="020F0502020204030204" pitchFamily="34" charset="0"/>
                        </a:rPr>
                        <a:t>Dayo</a:t>
                      </a:r>
                      <a:endParaRPr lang="de-DE" sz="1400" b="0" i="0" u="none" strike="noStrike" dirty="0">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3831866157"/>
                  </a:ext>
                </a:extLst>
              </a:tr>
            </a:tbl>
          </a:graphicData>
        </a:graphic>
      </p:graphicFrame>
      <p:graphicFrame>
        <p:nvGraphicFramePr>
          <p:cNvPr id="11" name="Tabelle 10">
            <a:extLst>
              <a:ext uri="{FF2B5EF4-FFF2-40B4-BE49-F238E27FC236}">
                <a16:creationId xmlns="" xmlns:a16="http://schemas.microsoft.com/office/drawing/2014/main" id="{1A036CA4-8220-4896-95A9-96DC3B14FA9D}"/>
              </a:ext>
            </a:extLst>
          </p:cNvPr>
          <p:cNvGraphicFramePr>
            <a:graphicFrameLocks noGrp="1"/>
          </p:cNvGraphicFramePr>
          <p:nvPr>
            <p:extLst>
              <p:ext uri="{D42A27DB-BD31-4B8C-83A1-F6EECF244321}">
                <p14:modId xmlns:p14="http://schemas.microsoft.com/office/powerpoint/2010/main" val="3545096076"/>
              </p:ext>
            </p:extLst>
          </p:nvPr>
        </p:nvGraphicFramePr>
        <p:xfrm>
          <a:off x="6626717" y="380441"/>
          <a:ext cx="4647822" cy="6127594"/>
        </p:xfrm>
        <a:graphic>
          <a:graphicData uri="http://schemas.openxmlformats.org/drawingml/2006/table">
            <a:tbl>
              <a:tblPr firstRow="1" bandRow="1">
                <a:tableStyleId>{5C22544A-7EE6-4342-B048-85BDC9FD1C3A}</a:tableStyleId>
              </a:tblPr>
              <a:tblGrid>
                <a:gridCol w="711142">
                  <a:extLst>
                    <a:ext uri="{9D8B030D-6E8A-4147-A177-3AD203B41FA5}">
                      <a16:colId xmlns="" xmlns:a16="http://schemas.microsoft.com/office/drawing/2014/main" val="1260715766"/>
                    </a:ext>
                  </a:extLst>
                </a:gridCol>
                <a:gridCol w="1186875">
                  <a:extLst>
                    <a:ext uri="{9D8B030D-6E8A-4147-A177-3AD203B41FA5}">
                      <a16:colId xmlns="" xmlns:a16="http://schemas.microsoft.com/office/drawing/2014/main" val="387422394"/>
                    </a:ext>
                  </a:extLst>
                </a:gridCol>
                <a:gridCol w="781466">
                  <a:extLst>
                    <a:ext uri="{9D8B030D-6E8A-4147-A177-3AD203B41FA5}">
                      <a16:colId xmlns="" xmlns:a16="http://schemas.microsoft.com/office/drawing/2014/main" val="2754518985"/>
                    </a:ext>
                  </a:extLst>
                </a:gridCol>
                <a:gridCol w="901626">
                  <a:extLst>
                    <a:ext uri="{9D8B030D-6E8A-4147-A177-3AD203B41FA5}">
                      <a16:colId xmlns="" xmlns:a16="http://schemas.microsoft.com/office/drawing/2014/main" val="393712849"/>
                    </a:ext>
                  </a:extLst>
                </a:gridCol>
                <a:gridCol w="1066713">
                  <a:extLst>
                    <a:ext uri="{9D8B030D-6E8A-4147-A177-3AD203B41FA5}">
                      <a16:colId xmlns="" xmlns:a16="http://schemas.microsoft.com/office/drawing/2014/main" val="3021012880"/>
                    </a:ext>
                  </a:extLst>
                </a:gridCol>
              </a:tblGrid>
              <a:tr h="257912">
                <a:tc>
                  <a:txBody>
                    <a:bodyPr/>
                    <a:lstStyle/>
                    <a:p>
                      <a:pPr algn="ctr" fontAlgn="b"/>
                      <a:r>
                        <a:rPr lang="de-DE" sz="1400" u="none" strike="noStrike" dirty="0">
                          <a:effectLst/>
                        </a:rPr>
                        <a:t> lfd. Nr. </a:t>
                      </a:r>
                      <a:endParaRPr lang="de-DE" sz="1400" b="1" i="0" u="none" strike="noStrike" dirty="0">
                        <a:solidFill>
                          <a:srgbClr val="000000"/>
                        </a:solidFill>
                        <a:effectLst/>
                        <a:latin typeface="Calibri" panose="020F0502020204030204" pitchFamily="34" charset="0"/>
                      </a:endParaRPr>
                    </a:p>
                  </a:txBody>
                  <a:tcPr marL="6350" marR="6350" marT="6350" marB="0" anchor="b"/>
                </a:tc>
                <a:tc gridSpan="2">
                  <a:txBody>
                    <a:bodyPr/>
                    <a:lstStyle/>
                    <a:p>
                      <a:pPr algn="ctr" fontAlgn="b"/>
                      <a:r>
                        <a:rPr lang="de-DE" sz="1400" u="none" strike="noStrike" dirty="0">
                          <a:effectLst/>
                        </a:rPr>
                        <a:t>LSC Kranich</a:t>
                      </a:r>
                      <a:endParaRPr lang="de-DE" sz="1400" b="1" i="0" u="none" strike="noStrike" dirty="0">
                        <a:solidFill>
                          <a:srgbClr val="000000"/>
                        </a:solidFill>
                        <a:effectLst/>
                        <a:latin typeface="Calibri" panose="020F0502020204030204" pitchFamily="34" charset="0"/>
                      </a:endParaRPr>
                    </a:p>
                  </a:txBody>
                  <a:tcPr marL="90535" marR="90535" marT="6350" marB="0" anchor="b"/>
                </a:tc>
                <a:tc hMerge="1">
                  <a:txBody>
                    <a:bodyPr/>
                    <a:lstStyle/>
                    <a:p>
                      <a:endParaRPr lang="de-DE"/>
                    </a:p>
                  </a:txBody>
                  <a:tcPr/>
                </a:tc>
                <a:tc gridSpan="2">
                  <a:txBody>
                    <a:bodyPr/>
                    <a:lstStyle/>
                    <a:p>
                      <a:pPr algn="ctr" fontAlgn="b"/>
                      <a:r>
                        <a:rPr lang="de-DE" sz="1400" u="none" strike="noStrike" dirty="0">
                          <a:effectLst/>
                        </a:rPr>
                        <a:t>FTV Spandau</a:t>
                      </a:r>
                      <a:endParaRPr lang="de-DE" sz="1400" b="1" i="0" u="none" strike="noStrike" dirty="0">
                        <a:solidFill>
                          <a:srgbClr val="000000"/>
                        </a:solidFill>
                        <a:effectLst/>
                        <a:latin typeface="Calibri" panose="020F0502020204030204" pitchFamily="34" charset="0"/>
                      </a:endParaRPr>
                    </a:p>
                  </a:txBody>
                  <a:tcPr marL="90535" marR="90535" marT="6350" marB="0" anchor="b"/>
                </a:tc>
                <a:tc hMerge="1">
                  <a:txBody>
                    <a:bodyPr/>
                    <a:lstStyle/>
                    <a:p>
                      <a:endParaRPr lang="de-DE" dirty="0"/>
                    </a:p>
                  </a:txBody>
                  <a:tcPr/>
                </a:tc>
                <a:extLst>
                  <a:ext uri="{0D108BD9-81ED-4DB2-BD59-A6C34878D82A}">
                    <a16:rowId xmlns="" xmlns:a16="http://schemas.microsoft.com/office/drawing/2014/main" val="2600378421"/>
                  </a:ext>
                </a:extLst>
              </a:tr>
              <a:tr h="225757">
                <a:tc>
                  <a:txBody>
                    <a:bodyPr/>
                    <a:lstStyle/>
                    <a:p>
                      <a:pPr algn="ctr" fontAlgn="b"/>
                      <a:r>
                        <a:rPr lang="de-DE" sz="1400" u="none" strike="noStrike">
                          <a:effectLst/>
                        </a:rPr>
                        <a:t>25</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Klar</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Peter</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Schlie</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Bernhard</a:t>
                      </a:r>
                      <a:endParaRPr lang="de-DE" sz="1400" b="0" i="0" u="none" strike="noStrike" dirty="0">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2329980068"/>
                  </a:ext>
                </a:extLst>
              </a:tr>
              <a:tr h="225757">
                <a:tc>
                  <a:txBody>
                    <a:bodyPr/>
                    <a:lstStyle/>
                    <a:p>
                      <a:pPr algn="ctr" fontAlgn="b"/>
                      <a:r>
                        <a:rPr lang="de-DE" sz="1400" u="none" strike="noStrike">
                          <a:effectLst/>
                        </a:rPr>
                        <a:t>26</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Klein</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Kolja</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Schneider</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Uwe</a:t>
                      </a:r>
                      <a:endParaRPr lang="de-DE" sz="1400" b="0" i="0" u="none" strike="noStrike" dirty="0">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3052862829"/>
                  </a:ext>
                </a:extLst>
              </a:tr>
              <a:tr h="225757">
                <a:tc>
                  <a:txBody>
                    <a:bodyPr/>
                    <a:lstStyle/>
                    <a:p>
                      <a:pPr algn="ctr" fontAlgn="b"/>
                      <a:r>
                        <a:rPr lang="de-DE" sz="1400" u="none" strike="noStrike">
                          <a:effectLst/>
                        </a:rPr>
                        <a:t>27</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Klein</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Peter</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err="1">
                          <a:effectLst/>
                        </a:rPr>
                        <a:t>Schuchter</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Axel</a:t>
                      </a:r>
                      <a:endParaRPr lang="de-DE" sz="1400" b="0" i="0" u="none" strike="noStrike" dirty="0">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2587666543"/>
                  </a:ext>
                </a:extLst>
              </a:tr>
              <a:tr h="225757">
                <a:tc>
                  <a:txBody>
                    <a:bodyPr/>
                    <a:lstStyle/>
                    <a:p>
                      <a:pPr algn="ctr" fontAlgn="b"/>
                      <a:r>
                        <a:rPr lang="de-DE" sz="1400" u="none" strike="noStrike">
                          <a:effectLst/>
                        </a:rPr>
                        <a:t>28</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Köppen</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Arndt</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Shah</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Mohammed</a:t>
                      </a:r>
                      <a:endParaRPr lang="de-DE" sz="1400" b="0" i="0" u="none" strike="noStrike" dirty="0">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1971886102"/>
                  </a:ext>
                </a:extLst>
              </a:tr>
              <a:tr h="225757">
                <a:tc>
                  <a:txBody>
                    <a:bodyPr/>
                    <a:lstStyle/>
                    <a:p>
                      <a:pPr algn="ctr" fontAlgn="b"/>
                      <a:r>
                        <a:rPr lang="de-DE" sz="1400" u="none" strike="noStrike">
                          <a:effectLst/>
                        </a:rPr>
                        <a:t>29</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sngStrike" dirty="0">
                          <a:effectLst/>
                        </a:rPr>
                        <a:t>Korthaus</a:t>
                      </a:r>
                      <a:endParaRPr lang="de-DE" sz="1400" b="0" i="0" u="none" strike="sng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sngStrike" dirty="0">
                          <a:effectLst/>
                        </a:rPr>
                        <a:t>Ingo</a:t>
                      </a:r>
                      <a:endParaRPr lang="de-DE" sz="1400" b="0" i="0" u="none" strike="sng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Siems</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Jannes</a:t>
                      </a:r>
                      <a:endParaRPr lang="de-DE" sz="1400" b="0" i="0" u="none" strike="noStrike" dirty="0">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1817997540"/>
                  </a:ext>
                </a:extLst>
              </a:tr>
              <a:tr h="225757">
                <a:tc>
                  <a:txBody>
                    <a:bodyPr/>
                    <a:lstStyle/>
                    <a:p>
                      <a:pPr algn="ctr" fontAlgn="b"/>
                      <a:r>
                        <a:rPr lang="de-DE" sz="1400" u="none" strike="noStrike">
                          <a:effectLst/>
                        </a:rPr>
                        <a:t>30</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err="1">
                          <a:effectLst/>
                        </a:rPr>
                        <a:t>Krägeloh</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Carsten</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von Orlow</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Stephan</a:t>
                      </a:r>
                      <a:endParaRPr lang="de-DE" sz="1400" b="0" i="0" u="none" strike="noStrike" dirty="0">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2202382252"/>
                  </a:ext>
                </a:extLst>
              </a:tr>
              <a:tr h="225757">
                <a:tc>
                  <a:txBody>
                    <a:bodyPr/>
                    <a:lstStyle/>
                    <a:p>
                      <a:pPr algn="ctr" fontAlgn="b"/>
                      <a:r>
                        <a:rPr lang="de-DE" sz="1400" u="none" strike="noStrike">
                          <a:effectLst/>
                        </a:rPr>
                        <a:t>31</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Krause</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Elias</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err="1">
                          <a:effectLst/>
                        </a:rPr>
                        <a:t>Werdin</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Justin</a:t>
                      </a:r>
                      <a:endParaRPr lang="de-DE" sz="1400" b="0" i="0" u="none" strike="noStrike" dirty="0">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557808744"/>
                  </a:ext>
                </a:extLst>
              </a:tr>
              <a:tr h="225757">
                <a:tc>
                  <a:txBody>
                    <a:bodyPr/>
                    <a:lstStyle/>
                    <a:p>
                      <a:pPr algn="ctr" fontAlgn="b"/>
                      <a:r>
                        <a:rPr lang="de-DE" sz="1400" u="none" strike="noStrike">
                          <a:effectLst/>
                        </a:rPr>
                        <a:t>32</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b="0" i="0" u="none" strike="noStrike" dirty="0">
                          <a:solidFill>
                            <a:srgbClr val="000000"/>
                          </a:solidFill>
                          <a:effectLst/>
                          <a:latin typeface="Calibri" panose="020F0502020204030204" pitchFamily="34" charset="0"/>
                        </a:rPr>
                        <a:t>Lang</a:t>
                      </a:r>
                    </a:p>
                  </a:txBody>
                  <a:tcPr marL="5638" marR="5638" marT="5638" marB="0" anchor="b"/>
                </a:tc>
                <a:tc>
                  <a:txBody>
                    <a:bodyPr/>
                    <a:lstStyle/>
                    <a:p>
                      <a:pPr algn="l" fontAlgn="b"/>
                      <a:r>
                        <a:rPr lang="de-DE" sz="1400" b="0" i="0" u="none" strike="noStrike" dirty="0">
                          <a:solidFill>
                            <a:srgbClr val="000000"/>
                          </a:solidFill>
                          <a:effectLst/>
                          <a:latin typeface="Calibri" panose="020F0502020204030204" pitchFamily="34" charset="0"/>
                        </a:rPr>
                        <a:t>Ulf</a:t>
                      </a:r>
                    </a:p>
                  </a:txBody>
                  <a:tcPr marL="5638" marR="5638" marT="5638" marB="0" anchor="b"/>
                </a:tc>
                <a:tc>
                  <a:txBody>
                    <a:bodyPr/>
                    <a:lstStyle/>
                    <a:p>
                      <a:pPr algn="l" fontAlgn="b"/>
                      <a:r>
                        <a:rPr lang="de-DE" sz="1400" u="none" strike="noStrike" dirty="0">
                          <a:effectLst/>
                        </a:rPr>
                        <a:t>Wilke</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Harald</a:t>
                      </a:r>
                      <a:endParaRPr lang="de-DE" sz="1400" b="0" i="0" u="none" strike="noStrike" dirty="0">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673449209"/>
                  </a:ext>
                </a:extLst>
              </a:tr>
              <a:tr h="225757">
                <a:tc>
                  <a:txBody>
                    <a:bodyPr/>
                    <a:lstStyle/>
                    <a:p>
                      <a:pPr algn="ctr" fontAlgn="b"/>
                      <a:r>
                        <a:rPr lang="de-DE" sz="1400" u="none" strike="noStrike">
                          <a:effectLst/>
                        </a:rPr>
                        <a:t>33</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Luckner</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Robert</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dirty="0">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3673734032"/>
                  </a:ext>
                </a:extLst>
              </a:tr>
              <a:tr h="225757">
                <a:tc>
                  <a:txBody>
                    <a:bodyPr/>
                    <a:lstStyle/>
                    <a:p>
                      <a:pPr algn="ctr" fontAlgn="b"/>
                      <a:r>
                        <a:rPr lang="de-DE" sz="1400" u="none" strike="noStrike">
                          <a:effectLst/>
                        </a:rPr>
                        <a:t>34</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Messerschmitt</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Walter</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dirty="0">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2478030212"/>
                  </a:ext>
                </a:extLst>
              </a:tr>
              <a:tr h="225757">
                <a:tc>
                  <a:txBody>
                    <a:bodyPr/>
                    <a:lstStyle/>
                    <a:p>
                      <a:pPr algn="ctr" fontAlgn="b"/>
                      <a:r>
                        <a:rPr lang="de-DE" sz="1400" u="none" strike="noStrike">
                          <a:effectLst/>
                        </a:rPr>
                        <a:t>35</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b="0" i="0" u="none" strike="noStrike" dirty="0" err="1">
                          <a:solidFill>
                            <a:srgbClr val="000000"/>
                          </a:solidFill>
                          <a:effectLst/>
                          <a:latin typeface="Calibri" panose="020F0502020204030204" pitchFamily="34" charset="0"/>
                        </a:rPr>
                        <a:t>Mikaelov</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b="0" i="0" u="none" strike="noStrike" dirty="0">
                          <a:solidFill>
                            <a:srgbClr val="000000"/>
                          </a:solidFill>
                          <a:effectLst/>
                          <a:latin typeface="Calibri" panose="020F0502020204030204" pitchFamily="34" charset="0"/>
                        </a:rPr>
                        <a:t>Alexandr</a:t>
                      </a:r>
                    </a:p>
                  </a:txBody>
                  <a:tcPr marL="5638" marR="5638" marT="5638" marB="0" anchor="b"/>
                </a:tc>
                <a:tc>
                  <a:txBody>
                    <a:bodyPr/>
                    <a:lstStyle/>
                    <a:p>
                      <a:pPr algn="l" fontAlgn="b"/>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dirty="0">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612068016"/>
                  </a:ext>
                </a:extLst>
              </a:tr>
              <a:tr h="225757">
                <a:tc>
                  <a:txBody>
                    <a:bodyPr/>
                    <a:lstStyle/>
                    <a:p>
                      <a:pPr algn="ctr" fontAlgn="b"/>
                      <a:r>
                        <a:rPr lang="de-DE" sz="1400" u="none" strike="noStrike">
                          <a:effectLst/>
                        </a:rPr>
                        <a:t>36</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Möller</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Olaf</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dirty="0">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3854092779"/>
                  </a:ext>
                </a:extLst>
              </a:tr>
              <a:tr h="225757">
                <a:tc>
                  <a:txBody>
                    <a:bodyPr/>
                    <a:lstStyle/>
                    <a:p>
                      <a:pPr algn="ctr" fontAlgn="b"/>
                      <a:r>
                        <a:rPr lang="de-DE" sz="1400" u="none" strike="noStrike">
                          <a:effectLst/>
                        </a:rPr>
                        <a:t>37</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Naumann</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Ronald</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dirty="0">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2697689501"/>
                  </a:ext>
                </a:extLst>
              </a:tr>
              <a:tr h="225757">
                <a:tc>
                  <a:txBody>
                    <a:bodyPr/>
                    <a:lstStyle/>
                    <a:p>
                      <a:pPr algn="ctr" fontAlgn="b"/>
                      <a:r>
                        <a:rPr lang="de-DE" sz="1400" u="none" strike="noStrike">
                          <a:effectLst/>
                        </a:rPr>
                        <a:t>38</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sngStrike" dirty="0">
                          <a:effectLst/>
                        </a:rPr>
                        <a:t>Obradovic</a:t>
                      </a:r>
                      <a:endParaRPr lang="de-DE" sz="1400" b="0" i="0" u="none" strike="sng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sngStrike" dirty="0">
                          <a:effectLst/>
                        </a:rPr>
                        <a:t>Damien</a:t>
                      </a:r>
                      <a:endParaRPr lang="de-DE" sz="1400" b="0" i="0" u="none" strike="sngStrike" dirty="0">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dirty="0">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2569106596"/>
                  </a:ext>
                </a:extLst>
              </a:tr>
              <a:tr h="225757">
                <a:tc>
                  <a:txBody>
                    <a:bodyPr/>
                    <a:lstStyle/>
                    <a:p>
                      <a:pPr algn="ctr" fontAlgn="b"/>
                      <a:r>
                        <a:rPr lang="de-DE" sz="1400" u="none" strike="noStrike">
                          <a:effectLst/>
                        </a:rPr>
                        <a:t>39</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Pflug</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Michael</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dirty="0">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499387316"/>
                  </a:ext>
                </a:extLst>
              </a:tr>
              <a:tr h="225757">
                <a:tc>
                  <a:txBody>
                    <a:bodyPr/>
                    <a:lstStyle/>
                    <a:p>
                      <a:pPr algn="ctr" fontAlgn="b"/>
                      <a:r>
                        <a:rPr lang="de-DE" sz="1400" u="none" strike="noStrike">
                          <a:effectLst/>
                        </a:rPr>
                        <a:t>40</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Pflug</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Marvin</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dirty="0">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1433259320"/>
                  </a:ext>
                </a:extLst>
              </a:tr>
              <a:tr h="225757">
                <a:tc>
                  <a:txBody>
                    <a:bodyPr/>
                    <a:lstStyle/>
                    <a:p>
                      <a:pPr algn="ctr" fontAlgn="b"/>
                      <a:r>
                        <a:rPr lang="de-DE" sz="1400" u="none" strike="noStrike">
                          <a:effectLst/>
                        </a:rPr>
                        <a:t>41</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sngStrike" dirty="0">
                          <a:effectLst/>
                        </a:rPr>
                        <a:t>Sandner</a:t>
                      </a:r>
                      <a:endParaRPr lang="de-DE" sz="1400" b="0" i="0" u="none" strike="sng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sngStrike" dirty="0">
                          <a:effectLst/>
                        </a:rPr>
                        <a:t>Felix</a:t>
                      </a:r>
                      <a:endParaRPr lang="de-DE" sz="1400" b="0" i="0" u="none" strike="sngStrike" dirty="0">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1368879733"/>
                  </a:ext>
                </a:extLst>
              </a:tr>
              <a:tr h="225757">
                <a:tc>
                  <a:txBody>
                    <a:bodyPr/>
                    <a:lstStyle/>
                    <a:p>
                      <a:pPr algn="ctr" fontAlgn="b"/>
                      <a:r>
                        <a:rPr lang="de-DE" sz="1400" u="none" strike="noStrike">
                          <a:effectLst/>
                        </a:rPr>
                        <a:t>42</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sngStrike" dirty="0">
                          <a:effectLst/>
                        </a:rPr>
                        <a:t>Schlaugies</a:t>
                      </a:r>
                      <a:endParaRPr lang="de-DE" sz="1400" b="0" i="0" u="none" strike="sng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sngStrike" dirty="0">
                          <a:effectLst/>
                        </a:rPr>
                        <a:t>Daniel</a:t>
                      </a:r>
                      <a:endParaRPr lang="de-DE" sz="1400" b="0" i="0" u="none" strike="sngStrike" dirty="0">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3288165632"/>
                  </a:ext>
                </a:extLst>
              </a:tr>
              <a:tr h="225757">
                <a:tc>
                  <a:txBody>
                    <a:bodyPr/>
                    <a:lstStyle/>
                    <a:p>
                      <a:pPr algn="ctr" fontAlgn="b"/>
                      <a:r>
                        <a:rPr lang="de-DE" sz="1400" u="none" strike="noStrike">
                          <a:effectLst/>
                        </a:rPr>
                        <a:t>43</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Schulze</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Matthias</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3905383525"/>
                  </a:ext>
                </a:extLst>
              </a:tr>
              <a:tr h="225757">
                <a:tc>
                  <a:txBody>
                    <a:bodyPr/>
                    <a:lstStyle/>
                    <a:p>
                      <a:pPr algn="ctr" fontAlgn="b"/>
                      <a:r>
                        <a:rPr lang="de-DE" sz="1400" u="none" strike="noStrike">
                          <a:effectLst/>
                        </a:rPr>
                        <a:t>44</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b="0" i="0" u="none" strike="sngStrike" dirty="0">
                          <a:solidFill>
                            <a:srgbClr val="000000"/>
                          </a:solidFill>
                          <a:effectLst/>
                          <a:latin typeface="Calibri" panose="020F0502020204030204" pitchFamily="34" charset="0"/>
                        </a:rPr>
                        <a:t>Schumann</a:t>
                      </a:r>
                    </a:p>
                  </a:txBody>
                  <a:tcPr marL="5638" marR="5638" marT="5638" marB="0" anchor="b"/>
                </a:tc>
                <a:tc>
                  <a:txBody>
                    <a:bodyPr/>
                    <a:lstStyle/>
                    <a:p>
                      <a:pPr algn="l" fontAlgn="b"/>
                      <a:r>
                        <a:rPr lang="de-DE" sz="1400" b="0" i="0" u="none" strike="sngStrike" dirty="0">
                          <a:solidFill>
                            <a:srgbClr val="000000"/>
                          </a:solidFill>
                          <a:effectLst/>
                          <a:latin typeface="Calibri" panose="020F0502020204030204" pitchFamily="34" charset="0"/>
                        </a:rPr>
                        <a:t>Anita</a:t>
                      </a: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2866529398"/>
                  </a:ext>
                </a:extLst>
              </a:tr>
              <a:tr h="225757">
                <a:tc>
                  <a:txBody>
                    <a:bodyPr/>
                    <a:lstStyle/>
                    <a:p>
                      <a:pPr algn="ctr" fontAlgn="b"/>
                      <a:r>
                        <a:rPr lang="de-DE" sz="1400" u="none" strike="noStrike">
                          <a:effectLst/>
                        </a:rPr>
                        <a:t>45</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Seidler</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Ramon</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2334548919"/>
                  </a:ext>
                </a:extLst>
              </a:tr>
              <a:tr h="225757">
                <a:tc>
                  <a:txBody>
                    <a:bodyPr/>
                    <a:lstStyle/>
                    <a:p>
                      <a:pPr algn="ctr" fontAlgn="b"/>
                      <a:r>
                        <a:rPr lang="de-DE" sz="1400" u="none" strike="noStrike">
                          <a:effectLst/>
                        </a:rPr>
                        <a:t>46</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b="0" i="0" u="none" strike="noStrike" dirty="0">
                          <a:solidFill>
                            <a:srgbClr val="000000"/>
                          </a:solidFill>
                          <a:effectLst/>
                          <a:latin typeface="Calibri" panose="020F0502020204030204" pitchFamily="34" charset="0"/>
                        </a:rPr>
                        <a:t>Stolper</a:t>
                      </a:r>
                    </a:p>
                  </a:txBody>
                  <a:tcPr marL="5638" marR="5638" marT="5638" marB="0" anchor="b"/>
                </a:tc>
                <a:tc>
                  <a:txBody>
                    <a:bodyPr/>
                    <a:lstStyle/>
                    <a:p>
                      <a:pPr algn="l" fontAlgn="b"/>
                      <a:r>
                        <a:rPr lang="de-DE" sz="1400" b="0" i="0" u="none" strike="noStrike" dirty="0">
                          <a:solidFill>
                            <a:srgbClr val="000000"/>
                          </a:solidFill>
                          <a:effectLst/>
                          <a:latin typeface="Calibri" panose="020F0502020204030204" pitchFamily="34" charset="0"/>
                        </a:rPr>
                        <a:t>Jola</a:t>
                      </a: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1266581844"/>
                  </a:ext>
                </a:extLst>
              </a:tr>
              <a:tr h="225757">
                <a:tc>
                  <a:txBody>
                    <a:bodyPr/>
                    <a:lstStyle/>
                    <a:p>
                      <a:pPr algn="ctr" fontAlgn="b"/>
                      <a:r>
                        <a:rPr lang="de-DE" sz="1400" u="none" strike="noStrike">
                          <a:effectLst/>
                        </a:rPr>
                        <a:t>47</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b="0" i="0" u="none" strike="noStrike" dirty="0">
                          <a:solidFill>
                            <a:srgbClr val="000000"/>
                          </a:solidFill>
                          <a:effectLst/>
                          <a:latin typeface="Calibri" panose="020F0502020204030204" pitchFamily="34" charset="0"/>
                        </a:rPr>
                        <a:t>Stolper</a:t>
                      </a:r>
                    </a:p>
                  </a:txBody>
                  <a:tcPr marL="5638" marR="5638" marT="5638" marB="0" anchor="b"/>
                </a:tc>
                <a:tc>
                  <a:txBody>
                    <a:bodyPr/>
                    <a:lstStyle/>
                    <a:p>
                      <a:pPr algn="l" fontAlgn="b"/>
                      <a:r>
                        <a:rPr lang="de-DE" sz="1400" b="0" i="0" u="none" strike="noStrike" dirty="0">
                          <a:solidFill>
                            <a:srgbClr val="000000"/>
                          </a:solidFill>
                          <a:effectLst/>
                          <a:latin typeface="Calibri" panose="020F0502020204030204" pitchFamily="34" charset="0"/>
                        </a:rPr>
                        <a:t>Sören</a:t>
                      </a: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4268586288"/>
                  </a:ext>
                </a:extLst>
              </a:tr>
              <a:tr h="225757">
                <a:tc>
                  <a:txBody>
                    <a:bodyPr/>
                    <a:lstStyle/>
                    <a:p>
                      <a:pPr algn="ctr" fontAlgn="b"/>
                      <a:r>
                        <a:rPr lang="de-DE" sz="1400" u="none" strike="noStrike">
                          <a:effectLst/>
                        </a:rPr>
                        <a:t>48</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Treiber-Eckl</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a:effectLst/>
                        </a:rPr>
                        <a:t>Monika</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3937061429"/>
                  </a:ext>
                </a:extLst>
              </a:tr>
              <a:tr h="225757">
                <a:tc>
                  <a:txBody>
                    <a:bodyPr/>
                    <a:lstStyle/>
                    <a:p>
                      <a:pPr algn="ctr" fontAlgn="b"/>
                      <a:r>
                        <a:rPr lang="de-DE" sz="1400" u="none" strike="noStrike">
                          <a:effectLst/>
                        </a:rPr>
                        <a:t>49</a:t>
                      </a:r>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Westphal</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r>
                        <a:rPr lang="de-DE" sz="1400" u="none" strike="noStrike" dirty="0">
                          <a:effectLst/>
                        </a:rPr>
                        <a:t>Daniel</a:t>
                      </a:r>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3620178280"/>
                  </a:ext>
                </a:extLst>
              </a:tr>
              <a:tr h="225757">
                <a:tc>
                  <a:txBody>
                    <a:bodyPr/>
                    <a:lstStyle/>
                    <a:p>
                      <a:pPr algn="ctr" fontAlgn="b"/>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dirty="0">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a:solidFill>
                          <a:srgbClr val="000000"/>
                        </a:solidFill>
                        <a:effectLst/>
                        <a:latin typeface="Calibri" panose="020F0502020204030204" pitchFamily="34" charset="0"/>
                      </a:endParaRPr>
                    </a:p>
                  </a:txBody>
                  <a:tcPr marL="5638" marR="5638" marT="5638" marB="0" anchor="b"/>
                </a:tc>
                <a:tc>
                  <a:txBody>
                    <a:bodyPr/>
                    <a:lstStyle/>
                    <a:p>
                      <a:pPr algn="l" fontAlgn="b"/>
                      <a:endParaRPr lang="de-DE" sz="1400" b="0" i="0" u="none" strike="noStrike" dirty="0">
                        <a:solidFill>
                          <a:srgbClr val="000000"/>
                        </a:solidFill>
                        <a:effectLst/>
                        <a:latin typeface="Calibri" panose="020F0502020204030204" pitchFamily="34" charset="0"/>
                      </a:endParaRPr>
                    </a:p>
                  </a:txBody>
                  <a:tcPr marL="5638" marR="5638" marT="5638" marB="0" anchor="b"/>
                </a:tc>
                <a:extLst>
                  <a:ext uri="{0D108BD9-81ED-4DB2-BD59-A6C34878D82A}">
                    <a16:rowId xmlns="" xmlns:a16="http://schemas.microsoft.com/office/drawing/2014/main" val="716479744"/>
                  </a:ext>
                </a:extLst>
              </a:tr>
            </a:tbl>
          </a:graphicData>
        </a:graphic>
      </p:graphicFrame>
      <p:sp>
        <p:nvSpPr>
          <p:cNvPr id="2" name="Ellipse 1">
            <a:extLst>
              <a:ext uri="{FF2B5EF4-FFF2-40B4-BE49-F238E27FC236}">
                <a16:creationId xmlns="" xmlns:a16="http://schemas.microsoft.com/office/drawing/2014/main" id="{622B312E-A573-49B6-AEC4-6DFF74E3DE8C}"/>
              </a:ext>
            </a:extLst>
          </p:cNvPr>
          <p:cNvSpPr/>
          <p:nvPr/>
        </p:nvSpPr>
        <p:spPr>
          <a:xfrm rot="20455339">
            <a:off x="9391449" y="3220278"/>
            <a:ext cx="2027583" cy="92433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lumMod val="50000"/>
                  </a:schemeClr>
                </a:solidFill>
              </a:rPr>
              <a:t>FTV 32  (40 %)</a:t>
            </a:r>
          </a:p>
          <a:p>
            <a:pPr algn="ctr"/>
            <a:r>
              <a:rPr lang="de-DE" sz="1600" dirty="0">
                <a:solidFill>
                  <a:schemeClr val="bg1">
                    <a:lumMod val="50000"/>
                  </a:schemeClr>
                </a:solidFill>
              </a:rPr>
              <a:t>LSC 49  (60 %)</a:t>
            </a:r>
          </a:p>
        </p:txBody>
      </p:sp>
      <p:sp>
        <p:nvSpPr>
          <p:cNvPr id="6" name="Textfeld 5">
            <a:extLst>
              <a:ext uri="{FF2B5EF4-FFF2-40B4-BE49-F238E27FC236}">
                <a16:creationId xmlns="" xmlns:a16="http://schemas.microsoft.com/office/drawing/2014/main" id="{84A4F01A-BADB-4595-9777-43B1A86C92B7}"/>
              </a:ext>
            </a:extLst>
          </p:cNvPr>
          <p:cNvSpPr txBox="1"/>
          <p:nvPr/>
        </p:nvSpPr>
        <p:spPr>
          <a:xfrm>
            <a:off x="4993899" y="65422"/>
            <a:ext cx="2524539" cy="369332"/>
          </a:xfrm>
          <a:prstGeom prst="rect">
            <a:avLst/>
          </a:prstGeom>
          <a:noFill/>
        </p:spPr>
        <p:txBody>
          <a:bodyPr wrap="square" rtlCol="0">
            <a:spAutoFit/>
          </a:bodyPr>
          <a:lstStyle/>
          <a:p>
            <a:r>
              <a:rPr lang="de-DE" dirty="0"/>
              <a:t>Aktive Piloten 2019</a:t>
            </a:r>
          </a:p>
        </p:txBody>
      </p:sp>
    </p:spTree>
    <p:extLst>
      <p:ext uri="{BB962C8B-B14F-4D97-AF65-F5344CB8AC3E}">
        <p14:creationId xmlns:p14="http://schemas.microsoft.com/office/powerpoint/2010/main" val="1867100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6CB7F67-7AC8-4C6F-B369-7D05F9F4DBE3}"/>
              </a:ext>
            </a:extLst>
          </p:cNvPr>
          <p:cNvSpPr>
            <a:spLocks noGrp="1"/>
          </p:cNvSpPr>
          <p:nvPr>
            <p:ph type="title"/>
          </p:nvPr>
        </p:nvSpPr>
        <p:spPr/>
        <p:txBody>
          <a:bodyPr/>
          <a:lstStyle/>
          <a:p>
            <a:r>
              <a:rPr lang="de-DE" dirty="0"/>
              <a:t>Fusion von LSC und FTV</a:t>
            </a:r>
          </a:p>
        </p:txBody>
      </p:sp>
      <p:sp>
        <p:nvSpPr>
          <p:cNvPr id="3" name="Inhaltsplatzhalter 2">
            <a:extLst>
              <a:ext uri="{FF2B5EF4-FFF2-40B4-BE49-F238E27FC236}">
                <a16:creationId xmlns="" xmlns:a16="http://schemas.microsoft.com/office/drawing/2014/main" id="{98F5FA81-DF50-46AC-9AA3-7A3A976D43CC}"/>
              </a:ext>
            </a:extLst>
          </p:cNvPr>
          <p:cNvSpPr>
            <a:spLocks noGrp="1"/>
          </p:cNvSpPr>
          <p:nvPr>
            <p:ph idx="1"/>
          </p:nvPr>
        </p:nvSpPr>
        <p:spPr/>
        <p:txBody>
          <a:bodyPr>
            <a:normAutofit lnSpcReduction="10000"/>
          </a:bodyPr>
          <a:lstStyle/>
          <a:p>
            <a:pPr marL="0" indent="0">
              <a:buNone/>
            </a:pPr>
            <a:r>
              <a:rPr lang="de-DE" sz="2800" dirty="0"/>
              <a:t>Mündliche Erläuterung</a:t>
            </a:r>
          </a:p>
          <a:p>
            <a:pPr marL="0" indent="0">
              <a:buNone/>
            </a:pPr>
            <a:endParaRPr lang="de-DE" dirty="0"/>
          </a:p>
          <a:p>
            <a:pPr marL="0" indent="0">
              <a:buNone/>
            </a:pPr>
            <a:r>
              <a:rPr lang="de-DE" b="1" dirty="0"/>
              <a:t>Diskussions-Eckpunkte</a:t>
            </a:r>
          </a:p>
          <a:p>
            <a:r>
              <a:rPr lang="de-DE" dirty="0"/>
              <a:t>Beide Vereine unterkritisch in Bezug auf Mitglieder</a:t>
            </a:r>
          </a:p>
          <a:p>
            <a:r>
              <a:rPr lang="de-DE" dirty="0"/>
              <a:t>Zukünftige Mitgliederentwicklung</a:t>
            </a:r>
            <a:br>
              <a:rPr lang="de-DE" dirty="0"/>
            </a:br>
            <a:r>
              <a:rPr lang="de-DE" dirty="0"/>
              <a:t>=&gt; finanzielle Last + Last durch Wartung/Instandhaltung + Platzpflege + Administrationsaufwand?</a:t>
            </a:r>
          </a:p>
          <a:p>
            <a:r>
              <a:rPr lang="de-DE" dirty="0"/>
              <a:t>Entwicklung des Flugsports  allgemein</a:t>
            </a:r>
          </a:p>
          <a:p>
            <a:r>
              <a:rPr lang="de-DE" dirty="0"/>
              <a:t>„eingezahltes / bezahltes“ Vermögen LSC (85 % der Halle; 2/3 von Gelände und Flachbau; Flugzeugpark, usw.)</a:t>
            </a:r>
          </a:p>
          <a:p>
            <a:r>
              <a:rPr lang="de-DE" dirty="0"/>
              <a:t>Grundsatzhaltung FTV </a:t>
            </a:r>
          </a:p>
          <a:p>
            <a:r>
              <a:rPr lang="de-DE" dirty="0"/>
              <a:t>Randbedingungen (bspw. Steuern)</a:t>
            </a:r>
          </a:p>
        </p:txBody>
      </p:sp>
      <p:sp>
        <p:nvSpPr>
          <p:cNvPr id="4" name="Datumsplatzhalter 3">
            <a:extLst>
              <a:ext uri="{FF2B5EF4-FFF2-40B4-BE49-F238E27FC236}">
                <a16:creationId xmlns="" xmlns:a16="http://schemas.microsoft.com/office/drawing/2014/main" id="{6E1AAF62-772D-4B90-B00D-E068A733389F}"/>
              </a:ext>
            </a:extLst>
          </p:cNvPr>
          <p:cNvSpPr>
            <a:spLocks noGrp="1"/>
          </p:cNvSpPr>
          <p:nvPr>
            <p:ph type="dt" sz="half" idx="10"/>
          </p:nvPr>
        </p:nvSpPr>
        <p:spPr/>
        <p:txBody>
          <a:bodyPr/>
          <a:lstStyle/>
          <a:p>
            <a:r>
              <a:rPr lang="de-DE"/>
              <a:t>05.07.2020</a:t>
            </a:r>
          </a:p>
        </p:txBody>
      </p:sp>
      <p:sp>
        <p:nvSpPr>
          <p:cNvPr id="5" name="Fußzeilenplatzhalter 4">
            <a:extLst>
              <a:ext uri="{FF2B5EF4-FFF2-40B4-BE49-F238E27FC236}">
                <a16:creationId xmlns="" xmlns:a16="http://schemas.microsoft.com/office/drawing/2014/main" id="{D5CAD1C1-3BA9-4469-BEF7-C082F4EBF257}"/>
              </a:ext>
            </a:extLst>
          </p:cNvPr>
          <p:cNvSpPr>
            <a:spLocks noGrp="1"/>
          </p:cNvSpPr>
          <p:nvPr>
            <p:ph type="ftr" sz="quarter" idx="11"/>
          </p:nvPr>
        </p:nvSpPr>
        <p:spPr/>
        <p:txBody>
          <a:bodyPr/>
          <a:lstStyle/>
          <a:p>
            <a:r>
              <a:rPr lang="de-DE"/>
              <a:t>Kernpunkte_Kostenteilung_RA_Knies_20200705.pptx</a:t>
            </a:r>
          </a:p>
        </p:txBody>
      </p:sp>
      <p:sp>
        <p:nvSpPr>
          <p:cNvPr id="6" name="Foliennummernplatzhalter 5">
            <a:extLst>
              <a:ext uri="{FF2B5EF4-FFF2-40B4-BE49-F238E27FC236}">
                <a16:creationId xmlns="" xmlns:a16="http://schemas.microsoft.com/office/drawing/2014/main" id="{A9A9DD5D-F78E-4E12-B8FB-7FCB9F16A058}"/>
              </a:ext>
            </a:extLst>
          </p:cNvPr>
          <p:cNvSpPr>
            <a:spLocks noGrp="1"/>
          </p:cNvSpPr>
          <p:nvPr>
            <p:ph type="sldNum" sz="quarter" idx="12"/>
          </p:nvPr>
        </p:nvSpPr>
        <p:spPr/>
        <p:txBody>
          <a:bodyPr/>
          <a:lstStyle/>
          <a:p>
            <a:fld id="{32CB2892-ECEA-4635-AA64-FA1BCB084AFE}" type="slidenum">
              <a:rPr lang="de-DE" smtClean="0"/>
              <a:t>19</a:t>
            </a:fld>
            <a:endParaRPr lang="de-DE"/>
          </a:p>
        </p:txBody>
      </p:sp>
    </p:spTree>
    <p:extLst>
      <p:ext uri="{BB962C8B-B14F-4D97-AF65-F5344CB8AC3E}">
        <p14:creationId xmlns:p14="http://schemas.microsoft.com/office/powerpoint/2010/main" val="1113172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577EFEF-62FF-4C86-81BB-63050E1E35C7}"/>
              </a:ext>
            </a:extLst>
          </p:cNvPr>
          <p:cNvSpPr>
            <a:spLocks noGrp="1"/>
          </p:cNvSpPr>
          <p:nvPr>
            <p:ph type="title"/>
          </p:nvPr>
        </p:nvSpPr>
        <p:spPr/>
        <p:txBody>
          <a:bodyPr>
            <a:normAutofit/>
          </a:bodyPr>
          <a:lstStyle/>
          <a:p>
            <a:r>
              <a:rPr lang="de-DE" sz="3600" b="1" dirty="0"/>
              <a:t>Kostenteilung LSC / FTV</a:t>
            </a:r>
          </a:p>
        </p:txBody>
      </p:sp>
      <p:sp>
        <p:nvSpPr>
          <p:cNvPr id="3" name="Inhaltsplatzhalter 2">
            <a:extLst>
              <a:ext uri="{FF2B5EF4-FFF2-40B4-BE49-F238E27FC236}">
                <a16:creationId xmlns="" xmlns:a16="http://schemas.microsoft.com/office/drawing/2014/main" id="{52E4BC61-CDFA-4BCD-85FF-49D047D0FADD}"/>
              </a:ext>
            </a:extLst>
          </p:cNvPr>
          <p:cNvSpPr>
            <a:spLocks noGrp="1"/>
          </p:cNvSpPr>
          <p:nvPr>
            <p:ph idx="1"/>
          </p:nvPr>
        </p:nvSpPr>
        <p:spPr/>
        <p:txBody>
          <a:bodyPr>
            <a:normAutofit/>
          </a:bodyPr>
          <a:lstStyle/>
          <a:p>
            <a:pPr marL="0" indent="0">
              <a:spcAft>
                <a:spcPts val="300"/>
              </a:spcAft>
              <a:buNone/>
            </a:pPr>
            <a:r>
              <a:rPr lang="de-DE" sz="3200" dirty="0"/>
              <a:t>Historie</a:t>
            </a:r>
          </a:p>
          <a:p>
            <a:pPr>
              <a:spcAft>
                <a:spcPts val="300"/>
              </a:spcAft>
            </a:pPr>
            <a:r>
              <a:rPr lang="de-DE" sz="2400" dirty="0"/>
              <a:t>ursprünglich drei Vereine am Platz (</a:t>
            </a:r>
            <a:r>
              <a:rPr lang="de-DE" sz="2400" dirty="0" err="1"/>
              <a:t>Akaluft</a:t>
            </a:r>
            <a:r>
              <a:rPr lang="de-DE" sz="2400" dirty="0"/>
              <a:t>, LBW, FTV); </a:t>
            </a:r>
            <a:br>
              <a:rPr lang="de-DE" sz="2400" dirty="0"/>
            </a:br>
            <a:r>
              <a:rPr lang="de-DE" sz="2400" dirty="0"/>
              <a:t>gemeinsame Entscheidungen bzgl. Flugbetrieb; Kosten gedrittelt</a:t>
            </a:r>
          </a:p>
          <a:p>
            <a:pPr>
              <a:spcAft>
                <a:spcPts val="300"/>
              </a:spcAft>
            </a:pPr>
            <a:r>
              <a:rPr lang="de-DE" sz="2400" dirty="0"/>
              <a:t>2009 - Zusammenschluss </a:t>
            </a:r>
            <a:r>
              <a:rPr lang="de-DE" sz="2400" dirty="0" err="1"/>
              <a:t>Akaluft</a:t>
            </a:r>
            <a:r>
              <a:rPr lang="de-DE" sz="2400" dirty="0"/>
              <a:t> und LBW  =&gt; heute nur noch zwei Vereine am Platz: LSC Kranich und FTV Spandau</a:t>
            </a:r>
          </a:p>
          <a:p>
            <a:pPr>
              <a:spcAft>
                <a:spcPts val="300"/>
              </a:spcAft>
            </a:pPr>
            <a:r>
              <a:rPr lang="de-DE" sz="2400" dirty="0"/>
              <a:t>Mittlerweile </a:t>
            </a:r>
            <a:r>
              <a:rPr lang="de-DE" sz="2400" dirty="0" smtClean="0"/>
              <a:t>ähnlich </a:t>
            </a:r>
            <a:r>
              <a:rPr lang="de-DE" sz="2400" dirty="0"/>
              <a:t>große Startzahlen / aktive Piloten / Einnahmen aus </a:t>
            </a:r>
            <a:r>
              <a:rPr lang="de-DE" sz="2400" dirty="0" err="1"/>
              <a:t>Fluggeb</a:t>
            </a:r>
            <a:r>
              <a:rPr lang="de-DE" sz="2400" dirty="0"/>
              <a:t>.</a:t>
            </a:r>
          </a:p>
          <a:p>
            <a:pPr>
              <a:spcAft>
                <a:spcPts val="300"/>
              </a:spcAft>
            </a:pPr>
            <a:r>
              <a:rPr lang="de-DE" sz="2400" dirty="0"/>
              <a:t>Trotzdem seit 2009 weiterhin Kostenschlüssel 67% / 33% für</a:t>
            </a:r>
          </a:p>
          <a:p>
            <a:pPr lvl="1">
              <a:spcAft>
                <a:spcPts val="300"/>
              </a:spcAft>
            </a:pPr>
            <a:r>
              <a:rPr lang="de-DE" sz="2000" b="1" dirty="0"/>
              <a:t>Betriebskosten (ca. 12.000 Euro p. a.)</a:t>
            </a:r>
            <a:endParaRPr lang="de-DE" sz="2000" dirty="0"/>
          </a:p>
          <a:p>
            <a:pPr lvl="1">
              <a:spcAft>
                <a:spcPts val="300"/>
              </a:spcAft>
            </a:pPr>
            <a:r>
              <a:rPr lang="de-DE" sz="2000" b="1" dirty="0"/>
              <a:t>IG-Baustunden</a:t>
            </a:r>
          </a:p>
          <a:p>
            <a:pPr lvl="1">
              <a:spcAft>
                <a:spcPts val="300"/>
              </a:spcAft>
            </a:pPr>
            <a:r>
              <a:rPr lang="de-DE" sz="2000" b="1" dirty="0"/>
              <a:t>Investitionen / Anschaffungen</a:t>
            </a:r>
            <a:endParaRPr lang="de-DE" sz="2000" dirty="0"/>
          </a:p>
          <a:p>
            <a:pPr>
              <a:spcAft>
                <a:spcPts val="300"/>
              </a:spcAft>
            </a:pPr>
            <a:r>
              <a:rPr lang="de-DE" sz="2400" dirty="0"/>
              <a:t>2017 - Änderungsverlangen von LSC an FTV nach gerechter Kostenteilung</a:t>
            </a:r>
          </a:p>
        </p:txBody>
      </p:sp>
      <p:sp>
        <p:nvSpPr>
          <p:cNvPr id="4" name="Datumsplatzhalter 3">
            <a:extLst>
              <a:ext uri="{FF2B5EF4-FFF2-40B4-BE49-F238E27FC236}">
                <a16:creationId xmlns="" xmlns:a16="http://schemas.microsoft.com/office/drawing/2014/main" id="{4BD77A92-76D5-46B3-B673-3538589937B9}"/>
              </a:ext>
            </a:extLst>
          </p:cNvPr>
          <p:cNvSpPr>
            <a:spLocks noGrp="1"/>
          </p:cNvSpPr>
          <p:nvPr>
            <p:ph type="dt" sz="half" idx="10"/>
          </p:nvPr>
        </p:nvSpPr>
        <p:spPr/>
        <p:txBody>
          <a:bodyPr/>
          <a:lstStyle/>
          <a:p>
            <a:r>
              <a:rPr lang="de-DE"/>
              <a:t>05.07.2020</a:t>
            </a:r>
          </a:p>
        </p:txBody>
      </p:sp>
      <p:sp>
        <p:nvSpPr>
          <p:cNvPr id="5" name="Fußzeilenplatzhalter 4">
            <a:extLst>
              <a:ext uri="{FF2B5EF4-FFF2-40B4-BE49-F238E27FC236}">
                <a16:creationId xmlns="" xmlns:a16="http://schemas.microsoft.com/office/drawing/2014/main" id="{A88BBD70-B09A-45BA-8CF6-72763E918A4B}"/>
              </a:ext>
            </a:extLst>
          </p:cNvPr>
          <p:cNvSpPr>
            <a:spLocks noGrp="1"/>
          </p:cNvSpPr>
          <p:nvPr>
            <p:ph type="ftr" sz="quarter" idx="11"/>
          </p:nvPr>
        </p:nvSpPr>
        <p:spPr/>
        <p:txBody>
          <a:bodyPr/>
          <a:lstStyle/>
          <a:p>
            <a:r>
              <a:rPr lang="de-DE"/>
              <a:t>Kernpunkte_Kostenteilung_RA_Knies_20200705.pptx</a:t>
            </a:r>
          </a:p>
        </p:txBody>
      </p:sp>
      <p:sp>
        <p:nvSpPr>
          <p:cNvPr id="6" name="Foliennummernplatzhalter 5">
            <a:extLst>
              <a:ext uri="{FF2B5EF4-FFF2-40B4-BE49-F238E27FC236}">
                <a16:creationId xmlns="" xmlns:a16="http://schemas.microsoft.com/office/drawing/2014/main" id="{DA4C0DCD-F2DE-483E-A027-CE69F53200DD}"/>
              </a:ext>
            </a:extLst>
          </p:cNvPr>
          <p:cNvSpPr>
            <a:spLocks noGrp="1"/>
          </p:cNvSpPr>
          <p:nvPr>
            <p:ph type="sldNum" sz="quarter" idx="12"/>
          </p:nvPr>
        </p:nvSpPr>
        <p:spPr/>
        <p:txBody>
          <a:bodyPr/>
          <a:lstStyle/>
          <a:p>
            <a:fld id="{32CB2892-ECEA-4635-AA64-FA1BCB084AFE}" type="slidenum">
              <a:rPr lang="de-DE" smtClean="0"/>
              <a:t>2</a:t>
            </a:fld>
            <a:endParaRPr lang="de-DE"/>
          </a:p>
        </p:txBody>
      </p:sp>
    </p:spTree>
    <p:extLst>
      <p:ext uri="{BB962C8B-B14F-4D97-AF65-F5344CB8AC3E}">
        <p14:creationId xmlns:p14="http://schemas.microsoft.com/office/powerpoint/2010/main" val="1668783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577EFEF-62FF-4C86-81BB-63050E1E35C7}"/>
              </a:ext>
            </a:extLst>
          </p:cNvPr>
          <p:cNvSpPr>
            <a:spLocks noGrp="1"/>
          </p:cNvSpPr>
          <p:nvPr>
            <p:ph type="title"/>
          </p:nvPr>
        </p:nvSpPr>
        <p:spPr/>
        <p:txBody>
          <a:bodyPr>
            <a:normAutofit/>
          </a:bodyPr>
          <a:lstStyle/>
          <a:p>
            <a:r>
              <a:rPr lang="de-DE" sz="3600" dirty="0"/>
              <a:t>Änderungsverlangen Kostenteilung </a:t>
            </a:r>
          </a:p>
        </p:txBody>
      </p:sp>
      <p:sp>
        <p:nvSpPr>
          <p:cNvPr id="3" name="Inhaltsplatzhalter 2">
            <a:extLst>
              <a:ext uri="{FF2B5EF4-FFF2-40B4-BE49-F238E27FC236}">
                <a16:creationId xmlns="" xmlns:a16="http://schemas.microsoft.com/office/drawing/2014/main" id="{52E4BC61-CDFA-4BCD-85FF-49D047D0FADD}"/>
              </a:ext>
            </a:extLst>
          </p:cNvPr>
          <p:cNvSpPr>
            <a:spLocks noGrp="1"/>
          </p:cNvSpPr>
          <p:nvPr>
            <p:ph idx="1"/>
          </p:nvPr>
        </p:nvSpPr>
        <p:spPr/>
        <p:txBody>
          <a:bodyPr>
            <a:normAutofit/>
          </a:bodyPr>
          <a:lstStyle/>
          <a:p>
            <a:pPr marL="0" indent="0">
              <a:spcAft>
                <a:spcPts val="600"/>
              </a:spcAft>
              <a:buNone/>
            </a:pPr>
            <a:r>
              <a:rPr lang="de-DE" sz="2800" dirty="0"/>
              <a:t>Kernpunkte – worum geht es, </a:t>
            </a:r>
            <a:r>
              <a:rPr lang="de-DE" sz="2800"/>
              <a:t>was </a:t>
            </a:r>
            <a:r>
              <a:rPr lang="de-DE" sz="2800" smtClean="0"/>
              <a:t>forderte </a:t>
            </a:r>
            <a:r>
              <a:rPr lang="de-DE" sz="2800" dirty="0"/>
              <a:t>LSC ?</a:t>
            </a:r>
          </a:p>
          <a:p>
            <a:pPr marL="514350" indent="-514350">
              <a:spcAft>
                <a:spcPts val="600"/>
              </a:spcAft>
              <a:buFont typeface="+mj-lt"/>
              <a:buAutoNum type="arabicPeriod"/>
            </a:pPr>
            <a:r>
              <a:rPr lang="de-DE" sz="2400" dirty="0"/>
              <a:t>Aufteilung der laufenden Bewirtschaftungskosten nach gerechtem Maßstab</a:t>
            </a:r>
          </a:p>
          <a:p>
            <a:pPr marL="514350" indent="-514350">
              <a:spcAft>
                <a:spcPts val="600"/>
              </a:spcAft>
              <a:buFont typeface="+mj-lt"/>
              <a:buAutoNum type="arabicPeriod"/>
            </a:pPr>
            <a:r>
              <a:rPr lang="de-DE" dirty="0"/>
              <a:t>Aufteilung der Investitionen (Neuanschaffungen) nach gerechtem Maßstab </a:t>
            </a:r>
            <a:endParaRPr lang="de-DE" sz="2400" dirty="0"/>
          </a:p>
          <a:p>
            <a:pPr marL="514350" indent="-514350">
              <a:spcAft>
                <a:spcPts val="600"/>
              </a:spcAft>
              <a:buFont typeface="+mj-lt"/>
              <a:buAutoNum type="arabicPeriod"/>
            </a:pPr>
            <a:r>
              <a:rPr lang="de-DE" dirty="0"/>
              <a:t>Aufteilung der Baustunden nach gerechtem Maßstab</a:t>
            </a:r>
          </a:p>
          <a:p>
            <a:pPr marL="514350" indent="-514350">
              <a:spcAft>
                <a:spcPts val="600"/>
              </a:spcAft>
              <a:buFont typeface="+mj-lt"/>
              <a:buAutoNum type="arabicPeriod"/>
            </a:pPr>
            <a:r>
              <a:rPr lang="de-DE" sz="2400" dirty="0"/>
              <a:t>Lastenausgleich für die Benutzung des Flugplatzes und des Wertverlustes durch Abnutzung (Afa) der Gebäude und der Maschinen + Geräte (i. w. durch LSC bezahlt)</a:t>
            </a:r>
          </a:p>
          <a:p>
            <a:pPr marL="514350" indent="-514350">
              <a:spcAft>
                <a:spcPts val="600"/>
              </a:spcAft>
              <a:buFont typeface="+mj-lt"/>
              <a:buAutoNum type="arabicPeriod"/>
            </a:pPr>
            <a:r>
              <a:rPr lang="de-DE" sz="2400" dirty="0"/>
              <a:t>Zuordnung der Einnahmen </a:t>
            </a:r>
            <a:r>
              <a:rPr lang="de-DE" dirty="0"/>
              <a:t>aus Wohnwagenabstellplatz und Unterkunft zu den Vereinen (also nicht zur IG) </a:t>
            </a:r>
            <a:endParaRPr lang="de-DE" sz="2400" dirty="0"/>
          </a:p>
        </p:txBody>
      </p:sp>
      <p:sp>
        <p:nvSpPr>
          <p:cNvPr id="4" name="Datumsplatzhalter 3">
            <a:extLst>
              <a:ext uri="{FF2B5EF4-FFF2-40B4-BE49-F238E27FC236}">
                <a16:creationId xmlns="" xmlns:a16="http://schemas.microsoft.com/office/drawing/2014/main" id="{4BD77A92-76D5-46B3-B673-3538589937B9}"/>
              </a:ext>
            </a:extLst>
          </p:cNvPr>
          <p:cNvSpPr>
            <a:spLocks noGrp="1"/>
          </p:cNvSpPr>
          <p:nvPr>
            <p:ph type="dt" sz="half" idx="10"/>
          </p:nvPr>
        </p:nvSpPr>
        <p:spPr/>
        <p:txBody>
          <a:bodyPr/>
          <a:lstStyle/>
          <a:p>
            <a:r>
              <a:rPr lang="de-DE"/>
              <a:t>05.07.2020</a:t>
            </a:r>
          </a:p>
        </p:txBody>
      </p:sp>
      <p:sp>
        <p:nvSpPr>
          <p:cNvPr id="5" name="Fußzeilenplatzhalter 4">
            <a:extLst>
              <a:ext uri="{FF2B5EF4-FFF2-40B4-BE49-F238E27FC236}">
                <a16:creationId xmlns="" xmlns:a16="http://schemas.microsoft.com/office/drawing/2014/main" id="{A88BBD70-B09A-45BA-8CF6-72763E918A4B}"/>
              </a:ext>
            </a:extLst>
          </p:cNvPr>
          <p:cNvSpPr>
            <a:spLocks noGrp="1"/>
          </p:cNvSpPr>
          <p:nvPr>
            <p:ph type="ftr" sz="quarter" idx="11"/>
          </p:nvPr>
        </p:nvSpPr>
        <p:spPr/>
        <p:txBody>
          <a:bodyPr/>
          <a:lstStyle/>
          <a:p>
            <a:r>
              <a:rPr lang="de-DE"/>
              <a:t>Kernpunkte_Kostenteilung_RA_Knies_20200705.pptx</a:t>
            </a:r>
            <a:endParaRPr lang="de-DE" dirty="0"/>
          </a:p>
        </p:txBody>
      </p:sp>
      <p:sp>
        <p:nvSpPr>
          <p:cNvPr id="6" name="Foliennummernplatzhalter 5">
            <a:extLst>
              <a:ext uri="{FF2B5EF4-FFF2-40B4-BE49-F238E27FC236}">
                <a16:creationId xmlns="" xmlns:a16="http://schemas.microsoft.com/office/drawing/2014/main" id="{DA4C0DCD-F2DE-483E-A027-CE69F53200DD}"/>
              </a:ext>
            </a:extLst>
          </p:cNvPr>
          <p:cNvSpPr>
            <a:spLocks noGrp="1"/>
          </p:cNvSpPr>
          <p:nvPr>
            <p:ph type="sldNum" sz="quarter" idx="12"/>
          </p:nvPr>
        </p:nvSpPr>
        <p:spPr/>
        <p:txBody>
          <a:bodyPr/>
          <a:lstStyle/>
          <a:p>
            <a:fld id="{32CB2892-ECEA-4635-AA64-FA1BCB084AFE}" type="slidenum">
              <a:rPr lang="de-DE" smtClean="0"/>
              <a:t>3</a:t>
            </a:fld>
            <a:endParaRPr lang="de-DE"/>
          </a:p>
        </p:txBody>
      </p:sp>
    </p:spTree>
    <p:extLst>
      <p:ext uri="{BB962C8B-B14F-4D97-AF65-F5344CB8AC3E}">
        <p14:creationId xmlns:p14="http://schemas.microsoft.com/office/powerpoint/2010/main" val="2787789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 xmlns:a16="http://schemas.microsoft.com/office/drawing/2014/main" id="{3B0C3F43-9ED4-4A7E-8647-D7DA406CADDE}"/>
              </a:ext>
            </a:extLst>
          </p:cNvPr>
          <p:cNvSpPr>
            <a:spLocks noGrp="1"/>
          </p:cNvSpPr>
          <p:nvPr>
            <p:ph type="title"/>
          </p:nvPr>
        </p:nvSpPr>
        <p:spPr>
          <a:xfrm>
            <a:off x="831850" y="1709739"/>
            <a:ext cx="10515600" cy="1609932"/>
          </a:xfrm>
        </p:spPr>
        <p:txBody>
          <a:bodyPr anchor="t">
            <a:normAutofit/>
          </a:bodyPr>
          <a:lstStyle/>
          <a:p>
            <a:pPr algn="ctr"/>
            <a:r>
              <a:rPr lang="de-DE" sz="4400" dirty="0"/>
              <a:t>LSC fordert Kostenteilung 50 / 50 </a:t>
            </a:r>
            <a:br>
              <a:rPr lang="de-DE" sz="4400" dirty="0"/>
            </a:br>
            <a:r>
              <a:rPr lang="de-DE" sz="4400" dirty="0"/>
              <a:t>Warum?</a:t>
            </a:r>
          </a:p>
        </p:txBody>
      </p:sp>
      <p:sp>
        <p:nvSpPr>
          <p:cNvPr id="10" name="Inhaltsplatzhalter 9">
            <a:extLst>
              <a:ext uri="{FF2B5EF4-FFF2-40B4-BE49-F238E27FC236}">
                <a16:creationId xmlns="" xmlns:a16="http://schemas.microsoft.com/office/drawing/2014/main" id="{EEF74F20-D7EF-499C-A1D6-DA6911A6BC9F}"/>
              </a:ext>
            </a:extLst>
          </p:cNvPr>
          <p:cNvSpPr>
            <a:spLocks noGrp="1"/>
          </p:cNvSpPr>
          <p:nvPr>
            <p:ph type="body" idx="1"/>
          </p:nvPr>
        </p:nvSpPr>
        <p:spPr>
          <a:xfrm>
            <a:off x="838200" y="3538330"/>
            <a:ext cx="10515600" cy="1500187"/>
          </a:xfrm>
        </p:spPr>
        <p:txBody>
          <a:bodyPr>
            <a:normAutofit fontScale="92500" lnSpcReduction="20000"/>
          </a:bodyPr>
          <a:lstStyle/>
          <a:p>
            <a:pPr marL="342900" lvl="0" indent="-342900">
              <a:spcAft>
                <a:spcPts val="0"/>
              </a:spcAft>
              <a:buFont typeface="Arial" panose="020B0604020202020204" pitchFamily="34" charset="0"/>
              <a:buChar char="•"/>
            </a:pPr>
            <a:r>
              <a:rPr lang="de-DE" dirty="0">
                <a:solidFill>
                  <a:schemeClr val="tx1"/>
                </a:solidFill>
              </a:rPr>
              <a:t>Die vorgenannten Kosten (Bewirtschaftungskosten, Investitionen, Baustunden, Details siehe Back-up) fallen nur ganz oder gar nicht an. Es gibt dabei keine Weniger- oder Mehrnutzung.</a:t>
            </a:r>
          </a:p>
          <a:p>
            <a:pPr marL="342900" lvl="0" indent="-342900">
              <a:spcAft>
                <a:spcPts val="0"/>
              </a:spcAft>
              <a:buFont typeface="Arial" panose="020B0604020202020204" pitchFamily="34" charset="0"/>
              <a:buChar char="•"/>
            </a:pPr>
            <a:r>
              <a:rPr lang="de-DE" dirty="0">
                <a:solidFill>
                  <a:schemeClr val="tx1"/>
                </a:solidFill>
              </a:rPr>
              <a:t>Wenn beide Vereine gleichberechtigt Entscheidungen treffen, sollten sie auch gleichberechtigt die Lasten tragen</a:t>
            </a:r>
          </a:p>
        </p:txBody>
      </p:sp>
      <p:sp>
        <p:nvSpPr>
          <p:cNvPr id="4" name="Datumsplatzhalter 3">
            <a:extLst>
              <a:ext uri="{FF2B5EF4-FFF2-40B4-BE49-F238E27FC236}">
                <a16:creationId xmlns="" xmlns:a16="http://schemas.microsoft.com/office/drawing/2014/main" id="{56907431-95BF-419D-A018-B2FB566386A4}"/>
              </a:ext>
            </a:extLst>
          </p:cNvPr>
          <p:cNvSpPr>
            <a:spLocks noGrp="1"/>
          </p:cNvSpPr>
          <p:nvPr>
            <p:ph type="dt" sz="half" idx="10"/>
          </p:nvPr>
        </p:nvSpPr>
        <p:spPr/>
        <p:txBody>
          <a:bodyPr/>
          <a:lstStyle/>
          <a:p>
            <a:r>
              <a:rPr lang="de-DE"/>
              <a:t>05.07.2020</a:t>
            </a:r>
          </a:p>
        </p:txBody>
      </p:sp>
      <p:sp>
        <p:nvSpPr>
          <p:cNvPr id="5" name="Fußzeilenplatzhalter 4">
            <a:extLst>
              <a:ext uri="{FF2B5EF4-FFF2-40B4-BE49-F238E27FC236}">
                <a16:creationId xmlns="" xmlns:a16="http://schemas.microsoft.com/office/drawing/2014/main" id="{24916D79-CB4C-4060-A561-956B0AD6B3A1}"/>
              </a:ext>
            </a:extLst>
          </p:cNvPr>
          <p:cNvSpPr>
            <a:spLocks noGrp="1"/>
          </p:cNvSpPr>
          <p:nvPr>
            <p:ph type="ftr" sz="quarter" idx="11"/>
          </p:nvPr>
        </p:nvSpPr>
        <p:spPr/>
        <p:txBody>
          <a:bodyPr/>
          <a:lstStyle/>
          <a:p>
            <a:r>
              <a:rPr lang="de-DE"/>
              <a:t>Kernpunkte_Kostenteilung_RA_Knies_20200705.pptx</a:t>
            </a:r>
          </a:p>
        </p:txBody>
      </p:sp>
      <p:sp>
        <p:nvSpPr>
          <p:cNvPr id="6" name="Foliennummernplatzhalter 5">
            <a:extLst>
              <a:ext uri="{FF2B5EF4-FFF2-40B4-BE49-F238E27FC236}">
                <a16:creationId xmlns="" xmlns:a16="http://schemas.microsoft.com/office/drawing/2014/main" id="{D27C68B8-40AA-49A7-A6C9-778F3C35AFE1}"/>
              </a:ext>
            </a:extLst>
          </p:cNvPr>
          <p:cNvSpPr>
            <a:spLocks noGrp="1"/>
          </p:cNvSpPr>
          <p:nvPr>
            <p:ph type="sldNum" sz="quarter" idx="12"/>
          </p:nvPr>
        </p:nvSpPr>
        <p:spPr/>
        <p:txBody>
          <a:bodyPr/>
          <a:lstStyle/>
          <a:p>
            <a:fld id="{32CB2892-ECEA-4635-AA64-FA1BCB084AFE}" type="slidenum">
              <a:rPr lang="de-DE" smtClean="0"/>
              <a:t>4</a:t>
            </a:fld>
            <a:endParaRPr lang="de-DE"/>
          </a:p>
        </p:txBody>
      </p:sp>
      <p:sp>
        <p:nvSpPr>
          <p:cNvPr id="11" name="Textfeld 10">
            <a:extLst>
              <a:ext uri="{FF2B5EF4-FFF2-40B4-BE49-F238E27FC236}">
                <a16:creationId xmlns="" xmlns:a16="http://schemas.microsoft.com/office/drawing/2014/main" id="{CC9B6FB7-5208-4447-A35F-29CEBC940561}"/>
              </a:ext>
            </a:extLst>
          </p:cNvPr>
          <p:cNvSpPr txBox="1"/>
          <p:nvPr/>
        </p:nvSpPr>
        <p:spPr>
          <a:xfrm>
            <a:off x="7702826" y="4388072"/>
            <a:ext cx="5277678" cy="369332"/>
          </a:xfrm>
          <a:prstGeom prst="rect">
            <a:avLst/>
          </a:prstGeom>
          <a:noFill/>
        </p:spPr>
        <p:txBody>
          <a:bodyPr wrap="square" rtlCol="0">
            <a:spAutoFit/>
          </a:bodyPr>
          <a:lstStyle/>
          <a:p>
            <a:pPr marL="342900" lvl="0" indent="-342900">
              <a:spcAft>
                <a:spcPts val="0"/>
              </a:spcAft>
              <a:buFont typeface="+mj-lt"/>
              <a:buAutoNum type="arabicPeriod"/>
            </a:pPr>
            <a:r>
              <a:rPr lang="de-DE"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018007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6868258-9420-40AF-9D89-0AB9594A2B0A}"/>
              </a:ext>
            </a:extLst>
          </p:cNvPr>
          <p:cNvSpPr>
            <a:spLocks noGrp="1"/>
          </p:cNvSpPr>
          <p:nvPr>
            <p:ph type="title"/>
          </p:nvPr>
        </p:nvSpPr>
        <p:spPr/>
        <p:txBody>
          <a:bodyPr/>
          <a:lstStyle/>
          <a:p>
            <a:r>
              <a:rPr lang="de-DE" dirty="0"/>
              <a:t>Gerechte Kostenteilung – Fakten </a:t>
            </a:r>
          </a:p>
        </p:txBody>
      </p:sp>
      <p:sp>
        <p:nvSpPr>
          <p:cNvPr id="9" name="Inhaltsplatzhalter 8">
            <a:extLst>
              <a:ext uri="{FF2B5EF4-FFF2-40B4-BE49-F238E27FC236}">
                <a16:creationId xmlns="" xmlns:a16="http://schemas.microsoft.com/office/drawing/2014/main" id="{B4998939-ACD4-4CC8-9F70-F4C0B9533A09}"/>
              </a:ext>
            </a:extLst>
          </p:cNvPr>
          <p:cNvSpPr>
            <a:spLocks noGrp="1"/>
          </p:cNvSpPr>
          <p:nvPr>
            <p:ph sz="half" idx="1"/>
          </p:nvPr>
        </p:nvSpPr>
        <p:spPr>
          <a:xfrm>
            <a:off x="838200" y="1825625"/>
            <a:ext cx="5181600" cy="2577410"/>
          </a:xfrm>
        </p:spPr>
        <p:txBody>
          <a:bodyPr/>
          <a:lstStyle/>
          <a:p>
            <a:pPr>
              <a:lnSpc>
                <a:spcPct val="100000"/>
              </a:lnSpc>
              <a:spcBef>
                <a:spcPts val="0"/>
              </a:spcBef>
              <a:spcAft>
                <a:spcPts val="600"/>
              </a:spcAft>
            </a:pPr>
            <a:r>
              <a:rPr lang="de-DE" dirty="0"/>
              <a:t>Piloten</a:t>
            </a:r>
          </a:p>
          <a:p>
            <a:pPr marL="0" indent="0">
              <a:lnSpc>
                <a:spcPct val="100000"/>
              </a:lnSpc>
              <a:spcBef>
                <a:spcPts val="0"/>
              </a:spcBef>
              <a:spcAft>
                <a:spcPts val="600"/>
              </a:spcAft>
              <a:buNone/>
              <a:tabLst>
                <a:tab pos="2693988" algn="ctr"/>
                <a:tab pos="4124325" algn="ctr"/>
              </a:tabLst>
            </a:pPr>
            <a:r>
              <a:rPr lang="de-DE" dirty="0"/>
              <a:t>    	2018	2019</a:t>
            </a:r>
            <a:br>
              <a:rPr lang="de-DE" dirty="0"/>
            </a:br>
            <a:endParaRPr lang="de-DE" dirty="0"/>
          </a:p>
          <a:p>
            <a:endParaRPr lang="de-DE" dirty="0"/>
          </a:p>
        </p:txBody>
      </p:sp>
      <p:graphicFrame>
        <p:nvGraphicFramePr>
          <p:cNvPr id="11" name="Tabelle 11">
            <a:extLst>
              <a:ext uri="{FF2B5EF4-FFF2-40B4-BE49-F238E27FC236}">
                <a16:creationId xmlns="" xmlns:a16="http://schemas.microsoft.com/office/drawing/2014/main" id="{C9245B7A-C2F6-4B3F-B041-F899ABAD863E}"/>
              </a:ext>
            </a:extLst>
          </p:cNvPr>
          <p:cNvGraphicFramePr>
            <a:graphicFrameLocks noGrp="1"/>
          </p:cNvGraphicFramePr>
          <p:nvPr>
            <p:ph sz="half" idx="2"/>
          </p:nvPr>
        </p:nvGraphicFramePr>
        <p:xfrm>
          <a:off x="1144312" y="2731991"/>
          <a:ext cx="4842038" cy="1097280"/>
        </p:xfrm>
        <a:graphic>
          <a:graphicData uri="http://schemas.openxmlformats.org/drawingml/2006/table">
            <a:tbl>
              <a:tblPr bandRow="1">
                <a:tableStyleId>{5C22544A-7EE6-4342-B048-85BDC9FD1C3A}</a:tableStyleId>
              </a:tblPr>
              <a:tblGrid>
                <a:gridCol w="1701758">
                  <a:extLst>
                    <a:ext uri="{9D8B030D-6E8A-4147-A177-3AD203B41FA5}">
                      <a16:colId xmlns="" xmlns:a16="http://schemas.microsoft.com/office/drawing/2014/main" val="2374277686"/>
                    </a:ext>
                  </a:extLst>
                </a:gridCol>
                <a:gridCol w="651510">
                  <a:extLst>
                    <a:ext uri="{9D8B030D-6E8A-4147-A177-3AD203B41FA5}">
                      <a16:colId xmlns="" xmlns:a16="http://schemas.microsoft.com/office/drawing/2014/main" val="3252695801"/>
                    </a:ext>
                  </a:extLst>
                </a:gridCol>
                <a:gridCol w="902970">
                  <a:extLst>
                    <a:ext uri="{9D8B030D-6E8A-4147-A177-3AD203B41FA5}">
                      <a16:colId xmlns="" xmlns:a16="http://schemas.microsoft.com/office/drawing/2014/main" val="2136246528"/>
                    </a:ext>
                  </a:extLst>
                </a:gridCol>
                <a:gridCol w="685800">
                  <a:extLst>
                    <a:ext uri="{9D8B030D-6E8A-4147-A177-3AD203B41FA5}">
                      <a16:colId xmlns="" xmlns:a16="http://schemas.microsoft.com/office/drawing/2014/main" val="3922787656"/>
                    </a:ext>
                  </a:extLst>
                </a:gridCol>
                <a:gridCol w="900000">
                  <a:extLst>
                    <a:ext uri="{9D8B030D-6E8A-4147-A177-3AD203B41FA5}">
                      <a16:colId xmlns="" xmlns:a16="http://schemas.microsoft.com/office/drawing/2014/main" val="1393310787"/>
                    </a:ext>
                  </a:extLst>
                </a:gridCol>
              </a:tblGrid>
              <a:tr h="270824">
                <a:tc>
                  <a:txBody>
                    <a:bodyPr/>
                    <a:lstStyle/>
                    <a:p>
                      <a:r>
                        <a:rPr lang="de-DE" dirty="0"/>
                        <a:t>Piloten FTV</a:t>
                      </a:r>
                    </a:p>
                  </a:txBody>
                  <a:tcPr/>
                </a:tc>
                <a:tc>
                  <a:txBody>
                    <a:bodyPr/>
                    <a:lstStyle/>
                    <a:p>
                      <a:pPr algn="ctr"/>
                      <a:r>
                        <a:rPr lang="de-DE" dirty="0"/>
                        <a:t>33</a:t>
                      </a:r>
                    </a:p>
                  </a:txBody>
                  <a:tcPr/>
                </a:tc>
                <a:tc>
                  <a:txBody>
                    <a:bodyPr/>
                    <a:lstStyle/>
                    <a:p>
                      <a:pPr algn="ctr"/>
                      <a:r>
                        <a:rPr lang="de-DE" dirty="0"/>
                        <a:t>(40 %)</a:t>
                      </a:r>
                    </a:p>
                  </a:txBody>
                  <a:tcPr/>
                </a:tc>
                <a:tc>
                  <a:txBody>
                    <a:bodyPr/>
                    <a:lstStyle/>
                    <a:p>
                      <a:pPr algn="ctr"/>
                      <a:r>
                        <a:rPr lang="de-DE" dirty="0"/>
                        <a:t>32</a:t>
                      </a:r>
                    </a:p>
                  </a:txBody>
                  <a:tcPr/>
                </a:tc>
                <a:tc>
                  <a:txBody>
                    <a:bodyPr/>
                    <a:lstStyle/>
                    <a:p>
                      <a:pPr algn="ctr"/>
                      <a:r>
                        <a:rPr lang="de-DE" dirty="0"/>
                        <a:t>(40 %)</a:t>
                      </a:r>
                    </a:p>
                  </a:txBody>
                  <a:tcPr/>
                </a:tc>
                <a:extLst>
                  <a:ext uri="{0D108BD9-81ED-4DB2-BD59-A6C34878D82A}">
                    <a16:rowId xmlns="" xmlns:a16="http://schemas.microsoft.com/office/drawing/2014/main" val="1426806130"/>
                  </a:ext>
                </a:extLst>
              </a:tr>
              <a:tr h="270824">
                <a:tc>
                  <a:txBody>
                    <a:bodyPr/>
                    <a:lstStyle/>
                    <a:p>
                      <a:r>
                        <a:rPr lang="de-DE" dirty="0"/>
                        <a:t>Piloten LSC</a:t>
                      </a:r>
                    </a:p>
                  </a:txBody>
                  <a:tcPr/>
                </a:tc>
                <a:tc>
                  <a:txBody>
                    <a:bodyPr/>
                    <a:lstStyle/>
                    <a:p>
                      <a:pPr algn="ctr"/>
                      <a:r>
                        <a:rPr lang="de-DE" dirty="0"/>
                        <a:t>50</a:t>
                      </a:r>
                    </a:p>
                  </a:txBody>
                  <a:tcPr/>
                </a:tc>
                <a:tc>
                  <a:txBody>
                    <a:bodyPr/>
                    <a:lstStyle/>
                    <a:p>
                      <a:pPr algn="ctr"/>
                      <a:r>
                        <a:rPr lang="de-DE" dirty="0"/>
                        <a:t>(60 %)</a:t>
                      </a:r>
                    </a:p>
                  </a:txBody>
                  <a:tcPr/>
                </a:tc>
                <a:tc>
                  <a:txBody>
                    <a:bodyPr/>
                    <a:lstStyle/>
                    <a:p>
                      <a:pPr algn="ctr"/>
                      <a:r>
                        <a:rPr lang="de-DE" dirty="0"/>
                        <a:t>49</a:t>
                      </a:r>
                    </a:p>
                  </a:txBody>
                  <a:tcPr/>
                </a:tc>
                <a:tc>
                  <a:txBody>
                    <a:bodyPr/>
                    <a:lstStyle/>
                    <a:p>
                      <a:pPr algn="ctr"/>
                      <a:r>
                        <a:rPr lang="de-DE" dirty="0"/>
                        <a:t>(60 %)</a:t>
                      </a:r>
                    </a:p>
                  </a:txBody>
                  <a:tcPr/>
                </a:tc>
                <a:extLst>
                  <a:ext uri="{0D108BD9-81ED-4DB2-BD59-A6C34878D82A}">
                    <a16:rowId xmlns="" xmlns:a16="http://schemas.microsoft.com/office/drawing/2014/main" val="2763282395"/>
                  </a:ext>
                </a:extLst>
              </a:tr>
              <a:tr h="270824">
                <a:tc>
                  <a:txBody>
                    <a:bodyPr/>
                    <a:lstStyle/>
                    <a:p>
                      <a:r>
                        <a:rPr lang="de-DE" b="1" dirty="0"/>
                        <a:t>Piloten Gesamt</a:t>
                      </a:r>
                    </a:p>
                  </a:txBody>
                  <a:tcPr/>
                </a:tc>
                <a:tc>
                  <a:txBody>
                    <a:bodyPr/>
                    <a:lstStyle/>
                    <a:p>
                      <a:pPr algn="ctr"/>
                      <a:r>
                        <a:rPr lang="de-DE" b="1" dirty="0"/>
                        <a:t>83</a:t>
                      </a:r>
                    </a:p>
                  </a:txBody>
                  <a:tcPr/>
                </a:tc>
                <a:tc>
                  <a:txBody>
                    <a:bodyPr/>
                    <a:lstStyle/>
                    <a:p>
                      <a:pPr algn="ctr"/>
                      <a:r>
                        <a:rPr lang="de-DE" b="1" dirty="0"/>
                        <a:t>(100 %)</a:t>
                      </a:r>
                    </a:p>
                  </a:txBody>
                  <a:tcPr/>
                </a:tc>
                <a:tc>
                  <a:txBody>
                    <a:bodyPr/>
                    <a:lstStyle/>
                    <a:p>
                      <a:pPr algn="ctr"/>
                      <a:r>
                        <a:rPr lang="de-DE" b="1" dirty="0"/>
                        <a:t>81</a:t>
                      </a:r>
                    </a:p>
                  </a:txBody>
                  <a:tcPr/>
                </a:tc>
                <a:tc>
                  <a:txBody>
                    <a:bodyPr/>
                    <a:lstStyle/>
                    <a:p>
                      <a:pPr algn="ctr"/>
                      <a:r>
                        <a:rPr lang="de-DE" b="1" dirty="0"/>
                        <a:t>(100 %)</a:t>
                      </a:r>
                    </a:p>
                  </a:txBody>
                  <a:tcPr/>
                </a:tc>
                <a:extLst>
                  <a:ext uri="{0D108BD9-81ED-4DB2-BD59-A6C34878D82A}">
                    <a16:rowId xmlns="" xmlns:a16="http://schemas.microsoft.com/office/drawing/2014/main" val="1464324983"/>
                  </a:ext>
                </a:extLst>
              </a:tr>
            </a:tbl>
          </a:graphicData>
        </a:graphic>
      </p:graphicFrame>
      <p:sp>
        <p:nvSpPr>
          <p:cNvPr id="4" name="Datumsplatzhalter 3">
            <a:extLst>
              <a:ext uri="{FF2B5EF4-FFF2-40B4-BE49-F238E27FC236}">
                <a16:creationId xmlns="" xmlns:a16="http://schemas.microsoft.com/office/drawing/2014/main" id="{E73B703E-7D78-40B0-BF85-FA3D6F795602}"/>
              </a:ext>
            </a:extLst>
          </p:cNvPr>
          <p:cNvSpPr>
            <a:spLocks noGrp="1"/>
          </p:cNvSpPr>
          <p:nvPr>
            <p:ph type="dt" sz="half" idx="10"/>
          </p:nvPr>
        </p:nvSpPr>
        <p:spPr/>
        <p:txBody>
          <a:bodyPr/>
          <a:lstStyle/>
          <a:p>
            <a:r>
              <a:rPr lang="de-DE"/>
              <a:t>05.07.2020</a:t>
            </a:r>
          </a:p>
        </p:txBody>
      </p:sp>
      <p:sp>
        <p:nvSpPr>
          <p:cNvPr id="5" name="Fußzeilenplatzhalter 4">
            <a:extLst>
              <a:ext uri="{FF2B5EF4-FFF2-40B4-BE49-F238E27FC236}">
                <a16:creationId xmlns="" xmlns:a16="http://schemas.microsoft.com/office/drawing/2014/main" id="{71034AC5-6ACC-4B7E-AD4A-E3F69CD7AAAB}"/>
              </a:ext>
            </a:extLst>
          </p:cNvPr>
          <p:cNvSpPr>
            <a:spLocks noGrp="1"/>
          </p:cNvSpPr>
          <p:nvPr>
            <p:ph type="ftr" sz="quarter" idx="11"/>
          </p:nvPr>
        </p:nvSpPr>
        <p:spPr/>
        <p:txBody>
          <a:bodyPr/>
          <a:lstStyle/>
          <a:p>
            <a:r>
              <a:rPr lang="de-DE"/>
              <a:t>Kernpunkte_Kostenteilung_RA_Knies_20200705.pptx</a:t>
            </a:r>
          </a:p>
        </p:txBody>
      </p:sp>
      <p:sp>
        <p:nvSpPr>
          <p:cNvPr id="6" name="Foliennummernplatzhalter 5">
            <a:extLst>
              <a:ext uri="{FF2B5EF4-FFF2-40B4-BE49-F238E27FC236}">
                <a16:creationId xmlns="" xmlns:a16="http://schemas.microsoft.com/office/drawing/2014/main" id="{6C9F466B-CC68-482F-BD7D-73100F286ED2}"/>
              </a:ext>
            </a:extLst>
          </p:cNvPr>
          <p:cNvSpPr>
            <a:spLocks noGrp="1"/>
          </p:cNvSpPr>
          <p:nvPr>
            <p:ph type="sldNum" sz="quarter" idx="12"/>
          </p:nvPr>
        </p:nvSpPr>
        <p:spPr/>
        <p:txBody>
          <a:bodyPr/>
          <a:lstStyle/>
          <a:p>
            <a:fld id="{32CB2892-ECEA-4635-AA64-FA1BCB084AFE}" type="slidenum">
              <a:rPr lang="de-DE" smtClean="0"/>
              <a:t>5</a:t>
            </a:fld>
            <a:endParaRPr lang="de-DE"/>
          </a:p>
        </p:txBody>
      </p:sp>
      <p:sp>
        <p:nvSpPr>
          <p:cNvPr id="13" name="Textfeld 12">
            <a:extLst>
              <a:ext uri="{FF2B5EF4-FFF2-40B4-BE49-F238E27FC236}">
                <a16:creationId xmlns="" xmlns:a16="http://schemas.microsoft.com/office/drawing/2014/main" id="{689F8CA5-5649-4399-B1EF-7B3F16F40511}"/>
              </a:ext>
            </a:extLst>
          </p:cNvPr>
          <p:cNvSpPr txBox="1"/>
          <p:nvPr/>
        </p:nvSpPr>
        <p:spPr>
          <a:xfrm>
            <a:off x="838200" y="1199536"/>
            <a:ext cx="9522373" cy="461665"/>
          </a:xfrm>
          <a:prstGeom prst="rect">
            <a:avLst/>
          </a:prstGeom>
          <a:noFill/>
        </p:spPr>
        <p:txBody>
          <a:bodyPr wrap="square" rtlCol="0">
            <a:spAutoFit/>
          </a:bodyPr>
          <a:lstStyle/>
          <a:p>
            <a:r>
              <a:rPr lang="de-DE" sz="2400" dirty="0"/>
              <a:t>Die Auswertung der Starkladde hat ergeben</a:t>
            </a:r>
          </a:p>
        </p:txBody>
      </p:sp>
      <p:sp>
        <p:nvSpPr>
          <p:cNvPr id="14" name="Inhaltsplatzhalter 8">
            <a:extLst>
              <a:ext uri="{FF2B5EF4-FFF2-40B4-BE49-F238E27FC236}">
                <a16:creationId xmlns="" xmlns:a16="http://schemas.microsoft.com/office/drawing/2014/main" id="{86CE1678-91A2-41B1-BE45-5F48573969BE}"/>
              </a:ext>
            </a:extLst>
          </p:cNvPr>
          <p:cNvSpPr txBox="1">
            <a:spLocks/>
          </p:cNvSpPr>
          <p:nvPr/>
        </p:nvSpPr>
        <p:spPr>
          <a:xfrm>
            <a:off x="6536907" y="1825625"/>
            <a:ext cx="5181600" cy="25624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de-DE" dirty="0"/>
              <a:t>Startzahlen</a:t>
            </a:r>
          </a:p>
          <a:p>
            <a:pPr marL="0" indent="0">
              <a:lnSpc>
                <a:spcPct val="100000"/>
              </a:lnSpc>
              <a:spcBef>
                <a:spcPts val="0"/>
              </a:spcBef>
              <a:spcAft>
                <a:spcPts val="600"/>
              </a:spcAft>
              <a:buNone/>
              <a:tabLst>
                <a:tab pos="2335213" algn="ctr"/>
                <a:tab pos="4124325" algn="ctr"/>
              </a:tabLst>
            </a:pPr>
            <a:r>
              <a:rPr lang="de-DE" dirty="0"/>
              <a:t>	2018	2019</a:t>
            </a:r>
          </a:p>
          <a:p>
            <a:pPr marL="0" indent="0">
              <a:lnSpc>
                <a:spcPct val="100000"/>
              </a:lnSpc>
              <a:spcBef>
                <a:spcPts val="0"/>
              </a:spcBef>
              <a:spcAft>
                <a:spcPts val="600"/>
              </a:spcAft>
              <a:buNone/>
            </a:pPr>
            <a:endParaRPr lang="de-DE" dirty="0"/>
          </a:p>
          <a:p>
            <a:pPr marL="0" indent="0">
              <a:lnSpc>
                <a:spcPct val="100000"/>
              </a:lnSpc>
              <a:spcBef>
                <a:spcPts val="0"/>
              </a:spcBef>
              <a:spcAft>
                <a:spcPts val="600"/>
              </a:spcAft>
              <a:buNone/>
            </a:pPr>
            <a:endParaRPr lang="de-DE" dirty="0"/>
          </a:p>
          <a:p>
            <a:pPr>
              <a:lnSpc>
                <a:spcPct val="100000"/>
              </a:lnSpc>
              <a:spcBef>
                <a:spcPts val="0"/>
              </a:spcBef>
            </a:pPr>
            <a:endParaRPr lang="de-DE" dirty="0"/>
          </a:p>
        </p:txBody>
      </p:sp>
      <p:graphicFrame>
        <p:nvGraphicFramePr>
          <p:cNvPr id="15" name="Tabelle 11">
            <a:extLst>
              <a:ext uri="{FF2B5EF4-FFF2-40B4-BE49-F238E27FC236}">
                <a16:creationId xmlns="" xmlns:a16="http://schemas.microsoft.com/office/drawing/2014/main" id="{15FD1214-93E6-4F67-9B5E-64C066FBAF57}"/>
              </a:ext>
            </a:extLst>
          </p:cNvPr>
          <p:cNvGraphicFramePr>
            <a:graphicFrameLocks/>
          </p:cNvGraphicFramePr>
          <p:nvPr/>
        </p:nvGraphicFramePr>
        <p:xfrm>
          <a:off x="6702559" y="2731991"/>
          <a:ext cx="5015948" cy="1097280"/>
        </p:xfrm>
        <a:graphic>
          <a:graphicData uri="http://schemas.openxmlformats.org/drawingml/2006/table">
            <a:tbl>
              <a:tblPr bandRow="1">
                <a:tableStyleId>{5C22544A-7EE6-4342-B048-85BDC9FD1C3A}</a:tableStyleId>
              </a:tblPr>
              <a:tblGrid>
                <a:gridCol w="1616765">
                  <a:extLst>
                    <a:ext uri="{9D8B030D-6E8A-4147-A177-3AD203B41FA5}">
                      <a16:colId xmlns="" xmlns:a16="http://schemas.microsoft.com/office/drawing/2014/main" val="2374277686"/>
                    </a:ext>
                  </a:extLst>
                </a:gridCol>
                <a:gridCol w="716306">
                  <a:extLst>
                    <a:ext uri="{9D8B030D-6E8A-4147-A177-3AD203B41FA5}">
                      <a16:colId xmlns="" xmlns:a16="http://schemas.microsoft.com/office/drawing/2014/main" val="3252695801"/>
                    </a:ext>
                  </a:extLst>
                </a:gridCol>
                <a:gridCol w="933590">
                  <a:extLst>
                    <a:ext uri="{9D8B030D-6E8A-4147-A177-3AD203B41FA5}">
                      <a16:colId xmlns="" xmlns:a16="http://schemas.microsoft.com/office/drawing/2014/main" val="2136246528"/>
                    </a:ext>
                  </a:extLst>
                </a:gridCol>
                <a:gridCol w="815009">
                  <a:extLst>
                    <a:ext uri="{9D8B030D-6E8A-4147-A177-3AD203B41FA5}">
                      <a16:colId xmlns="" xmlns:a16="http://schemas.microsoft.com/office/drawing/2014/main" val="2037436846"/>
                    </a:ext>
                  </a:extLst>
                </a:gridCol>
                <a:gridCol w="934278">
                  <a:extLst>
                    <a:ext uri="{9D8B030D-6E8A-4147-A177-3AD203B41FA5}">
                      <a16:colId xmlns="" xmlns:a16="http://schemas.microsoft.com/office/drawing/2014/main" val="3963086180"/>
                    </a:ext>
                  </a:extLst>
                </a:gridCol>
              </a:tblGrid>
              <a:tr h="270824">
                <a:tc>
                  <a:txBody>
                    <a:bodyPr/>
                    <a:lstStyle/>
                    <a:p>
                      <a:r>
                        <a:rPr lang="de-DE" dirty="0"/>
                        <a:t>Starts FTV</a:t>
                      </a:r>
                    </a:p>
                  </a:txBody>
                  <a:tcPr/>
                </a:tc>
                <a:tc>
                  <a:txBody>
                    <a:bodyPr/>
                    <a:lstStyle/>
                    <a:p>
                      <a:pPr algn="ctr"/>
                      <a:r>
                        <a:rPr lang="de-DE" dirty="0"/>
                        <a:t>1.158</a:t>
                      </a:r>
                    </a:p>
                  </a:txBody>
                  <a:tcPr/>
                </a:tc>
                <a:tc>
                  <a:txBody>
                    <a:bodyPr/>
                    <a:lstStyle/>
                    <a:p>
                      <a:pPr algn="ctr"/>
                      <a:r>
                        <a:rPr lang="de-DE" dirty="0"/>
                        <a:t>(47,2%)</a:t>
                      </a:r>
                    </a:p>
                  </a:txBody>
                  <a:tcPr/>
                </a:tc>
                <a:tc>
                  <a:txBody>
                    <a:bodyPr/>
                    <a:lstStyle/>
                    <a:p>
                      <a:pPr algn="ctr"/>
                      <a:r>
                        <a:rPr lang="de-DE" dirty="0"/>
                        <a:t>969</a:t>
                      </a:r>
                    </a:p>
                  </a:txBody>
                  <a:tcPr/>
                </a:tc>
                <a:tc>
                  <a:txBody>
                    <a:bodyPr/>
                    <a:lstStyle/>
                    <a:p>
                      <a:pPr algn="ctr"/>
                      <a:r>
                        <a:rPr lang="de-DE" dirty="0"/>
                        <a:t>(42,3%)</a:t>
                      </a:r>
                    </a:p>
                  </a:txBody>
                  <a:tcPr/>
                </a:tc>
                <a:extLst>
                  <a:ext uri="{0D108BD9-81ED-4DB2-BD59-A6C34878D82A}">
                    <a16:rowId xmlns="" xmlns:a16="http://schemas.microsoft.com/office/drawing/2014/main" val="1426806130"/>
                  </a:ext>
                </a:extLst>
              </a:tr>
              <a:tr h="270824">
                <a:tc>
                  <a:txBody>
                    <a:bodyPr/>
                    <a:lstStyle/>
                    <a:p>
                      <a:r>
                        <a:rPr lang="de-DE" dirty="0"/>
                        <a:t>Starts LSC</a:t>
                      </a:r>
                    </a:p>
                  </a:txBody>
                  <a:tcPr/>
                </a:tc>
                <a:tc>
                  <a:txBody>
                    <a:bodyPr/>
                    <a:lstStyle/>
                    <a:p>
                      <a:pPr algn="ctr"/>
                      <a:r>
                        <a:rPr lang="de-DE" dirty="0"/>
                        <a:t>1.296</a:t>
                      </a:r>
                    </a:p>
                  </a:txBody>
                  <a:tcPr/>
                </a:tc>
                <a:tc>
                  <a:txBody>
                    <a:bodyPr/>
                    <a:lstStyle/>
                    <a:p>
                      <a:pPr algn="ctr"/>
                      <a:r>
                        <a:rPr lang="de-DE" dirty="0"/>
                        <a:t>(52,8%)</a:t>
                      </a:r>
                    </a:p>
                  </a:txBody>
                  <a:tcPr/>
                </a:tc>
                <a:tc>
                  <a:txBody>
                    <a:bodyPr/>
                    <a:lstStyle/>
                    <a:p>
                      <a:pPr algn="ctr"/>
                      <a:r>
                        <a:rPr lang="de-DE" dirty="0"/>
                        <a:t>1.324</a:t>
                      </a:r>
                    </a:p>
                  </a:txBody>
                  <a:tcPr/>
                </a:tc>
                <a:tc>
                  <a:txBody>
                    <a:bodyPr/>
                    <a:lstStyle/>
                    <a:p>
                      <a:pPr algn="ctr"/>
                      <a:r>
                        <a:rPr lang="de-DE" dirty="0"/>
                        <a:t>(57,7%)</a:t>
                      </a:r>
                    </a:p>
                  </a:txBody>
                  <a:tcPr/>
                </a:tc>
                <a:extLst>
                  <a:ext uri="{0D108BD9-81ED-4DB2-BD59-A6C34878D82A}">
                    <a16:rowId xmlns="" xmlns:a16="http://schemas.microsoft.com/office/drawing/2014/main" val="2763282395"/>
                  </a:ext>
                </a:extLst>
              </a:tr>
              <a:tr h="270824">
                <a:tc>
                  <a:txBody>
                    <a:bodyPr/>
                    <a:lstStyle/>
                    <a:p>
                      <a:r>
                        <a:rPr lang="de-DE" b="1" dirty="0"/>
                        <a:t>Starts Gesamt</a:t>
                      </a:r>
                    </a:p>
                  </a:txBody>
                  <a:tcPr/>
                </a:tc>
                <a:tc>
                  <a:txBody>
                    <a:bodyPr/>
                    <a:lstStyle/>
                    <a:p>
                      <a:pPr algn="ctr"/>
                      <a:r>
                        <a:rPr lang="de-DE" b="1" dirty="0"/>
                        <a:t>2.422</a:t>
                      </a:r>
                    </a:p>
                  </a:txBody>
                  <a:tcPr/>
                </a:tc>
                <a:tc>
                  <a:txBody>
                    <a:bodyPr/>
                    <a:lstStyle/>
                    <a:p>
                      <a:pPr algn="ctr"/>
                      <a:r>
                        <a:rPr lang="de-DE" b="1" dirty="0"/>
                        <a:t>(100 %)</a:t>
                      </a:r>
                    </a:p>
                  </a:txBody>
                  <a:tcPr/>
                </a:tc>
                <a:tc>
                  <a:txBody>
                    <a:bodyPr/>
                    <a:lstStyle/>
                    <a:p>
                      <a:pPr algn="ctr"/>
                      <a:r>
                        <a:rPr lang="de-DE" b="1" dirty="0"/>
                        <a:t>2.293</a:t>
                      </a:r>
                    </a:p>
                  </a:txBody>
                  <a:tcPr/>
                </a:tc>
                <a:tc>
                  <a:txBody>
                    <a:bodyPr/>
                    <a:lstStyle/>
                    <a:p>
                      <a:pPr algn="ctr"/>
                      <a:r>
                        <a:rPr lang="de-DE" b="1" dirty="0"/>
                        <a:t>(100 %)</a:t>
                      </a:r>
                    </a:p>
                  </a:txBody>
                  <a:tcPr/>
                </a:tc>
                <a:extLst>
                  <a:ext uri="{0D108BD9-81ED-4DB2-BD59-A6C34878D82A}">
                    <a16:rowId xmlns="" xmlns:a16="http://schemas.microsoft.com/office/drawing/2014/main" val="1464324983"/>
                  </a:ext>
                </a:extLst>
              </a:tr>
            </a:tbl>
          </a:graphicData>
        </a:graphic>
      </p:graphicFrame>
      <p:sp>
        <p:nvSpPr>
          <p:cNvPr id="19" name="Textfeld 18">
            <a:extLst>
              <a:ext uri="{FF2B5EF4-FFF2-40B4-BE49-F238E27FC236}">
                <a16:creationId xmlns="" xmlns:a16="http://schemas.microsoft.com/office/drawing/2014/main" id="{20D27D23-4CC3-4845-ACDA-785828FF9A7E}"/>
              </a:ext>
            </a:extLst>
          </p:cNvPr>
          <p:cNvSpPr txBox="1"/>
          <p:nvPr/>
        </p:nvSpPr>
        <p:spPr>
          <a:xfrm>
            <a:off x="1081709" y="4000072"/>
            <a:ext cx="4543839" cy="646331"/>
          </a:xfrm>
          <a:prstGeom prst="rect">
            <a:avLst/>
          </a:prstGeom>
          <a:noFill/>
        </p:spPr>
        <p:txBody>
          <a:bodyPr wrap="square" rtlCol="0">
            <a:spAutoFit/>
          </a:bodyPr>
          <a:lstStyle/>
          <a:p>
            <a:r>
              <a:rPr lang="de-DE" dirty="0"/>
              <a:t>Für 2020 /2021 Reduzierung der Pilotenanzahl </a:t>
            </a:r>
            <a:br>
              <a:rPr lang="de-DE" dirty="0"/>
            </a:br>
            <a:r>
              <a:rPr lang="de-DE" dirty="0"/>
              <a:t>bei LSC erwartet</a:t>
            </a:r>
          </a:p>
        </p:txBody>
      </p:sp>
      <p:sp>
        <p:nvSpPr>
          <p:cNvPr id="20" name="Textfeld 19">
            <a:extLst>
              <a:ext uri="{FF2B5EF4-FFF2-40B4-BE49-F238E27FC236}">
                <a16:creationId xmlns="" xmlns:a16="http://schemas.microsoft.com/office/drawing/2014/main" id="{A4F565F5-FDC7-43C8-96C9-6F52FB7C9030}"/>
              </a:ext>
            </a:extLst>
          </p:cNvPr>
          <p:cNvSpPr txBox="1"/>
          <p:nvPr/>
        </p:nvSpPr>
        <p:spPr>
          <a:xfrm>
            <a:off x="1081709" y="5108714"/>
            <a:ext cx="10030239" cy="1200329"/>
          </a:xfrm>
          <a:prstGeom prst="rect">
            <a:avLst/>
          </a:prstGeom>
          <a:solidFill>
            <a:schemeClr val="bg1">
              <a:lumMod val="85000"/>
            </a:schemeClr>
          </a:solidFill>
        </p:spPr>
        <p:txBody>
          <a:bodyPr wrap="square" rtlCol="0">
            <a:spAutoFit/>
          </a:bodyPr>
          <a:lstStyle/>
          <a:p>
            <a:r>
              <a:rPr lang="de-DE" b="1" dirty="0"/>
              <a:t>Selbst bei Abkehr vom „Alles oder Nichts Prinzip“ (die Startbahn kann ich nicht nur zu 1/3 nutzen) rechtfertigen annähernd gleiche Piloten- / Startzahlen eine Kostenteilung  50 / 50. </a:t>
            </a:r>
          </a:p>
          <a:p>
            <a:endParaRPr lang="de-DE" b="1" dirty="0"/>
          </a:p>
          <a:p>
            <a:r>
              <a:rPr lang="de-DE" b="1" dirty="0"/>
              <a:t>FTV Spandau beharrt auf 33 %  /67 % (LSC bezahlt immer das Doppelte !)</a:t>
            </a:r>
          </a:p>
        </p:txBody>
      </p:sp>
    </p:spTree>
    <p:extLst>
      <p:ext uri="{BB962C8B-B14F-4D97-AF65-F5344CB8AC3E}">
        <p14:creationId xmlns:p14="http://schemas.microsoft.com/office/powerpoint/2010/main" val="1741899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EAB982C-B413-494B-9E8C-86297611AE8C}"/>
              </a:ext>
            </a:extLst>
          </p:cNvPr>
          <p:cNvSpPr>
            <a:spLocks noGrp="1"/>
          </p:cNvSpPr>
          <p:nvPr>
            <p:ph type="title"/>
          </p:nvPr>
        </p:nvSpPr>
        <p:spPr/>
        <p:txBody>
          <a:bodyPr/>
          <a:lstStyle/>
          <a:p>
            <a:r>
              <a:rPr lang="de-DE" dirty="0"/>
              <a:t>Was haben wir als Verhandlungsposition angeboten?</a:t>
            </a:r>
          </a:p>
        </p:txBody>
      </p:sp>
      <p:sp>
        <p:nvSpPr>
          <p:cNvPr id="3" name="Inhaltsplatzhalter 2">
            <a:extLst>
              <a:ext uri="{FF2B5EF4-FFF2-40B4-BE49-F238E27FC236}">
                <a16:creationId xmlns="" xmlns:a16="http://schemas.microsoft.com/office/drawing/2014/main" id="{BF2A584C-428A-4938-9911-3B6DCF0B6994}"/>
              </a:ext>
            </a:extLst>
          </p:cNvPr>
          <p:cNvSpPr>
            <a:spLocks noGrp="1"/>
          </p:cNvSpPr>
          <p:nvPr>
            <p:ph idx="1"/>
          </p:nvPr>
        </p:nvSpPr>
        <p:spPr>
          <a:xfrm>
            <a:off x="838200" y="1081549"/>
            <a:ext cx="10515600" cy="3997348"/>
          </a:xfrm>
        </p:spPr>
        <p:txBody>
          <a:bodyPr>
            <a:normAutofit/>
          </a:bodyPr>
          <a:lstStyle/>
          <a:p>
            <a:r>
              <a:rPr lang="de-DE" sz="2000" dirty="0"/>
              <a:t>Verzicht auf alle rückliegenden Forderungen für 2016 und 2017</a:t>
            </a:r>
          </a:p>
          <a:p>
            <a:r>
              <a:rPr lang="de-DE" sz="2000" dirty="0"/>
              <a:t>Verzicht auf Afa Kosten für Maschinen und andere Sachanlagen (bspw. Gebäude)</a:t>
            </a:r>
          </a:p>
          <a:p>
            <a:r>
              <a:rPr lang="de-DE" sz="2000" dirty="0"/>
              <a:t>Verzicht auf Pachtkosten für Grundstück und Flachbau</a:t>
            </a:r>
          </a:p>
          <a:p>
            <a:r>
              <a:rPr lang="de-DE" sz="2000" dirty="0"/>
              <a:t>Verzicht auf 50 / 50 </a:t>
            </a:r>
          </a:p>
          <a:p>
            <a:pPr marL="179388" lvl="1" indent="0">
              <a:buNone/>
            </a:pPr>
            <a:r>
              <a:rPr lang="de-DE" sz="2000" dirty="0"/>
              <a:t> </a:t>
            </a:r>
            <a:r>
              <a:rPr lang="de-DE" sz="1800" dirty="0"/>
              <a:t>Stattdessen jahresgenaue Abrechnung nach Startzahlen, jedoch mit folgenden Kappungsgrenzen:</a:t>
            </a:r>
            <a:endParaRPr lang="de-DE" sz="2000" dirty="0"/>
          </a:p>
          <a:p>
            <a:pPr lvl="1">
              <a:buFont typeface="Courier New" panose="02070309020205020404" pitchFamily="49" charset="0"/>
              <a:buChar char="o"/>
            </a:pPr>
            <a:r>
              <a:rPr lang="de-DE" sz="1800" dirty="0"/>
              <a:t> FTV zahlt unabhängig von den relativen Startzahlen </a:t>
            </a:r>
            <a:r>
              <a:rPr lang="de-DE" sz="1800" b="1" dirty="0"/>
              <a:t>maximal 55 %</a:t>
            </a:r>
            <a:r>
              <a:rPr lang="de-DE" sz="1800" dirty="0"/>
              <a:t/>
            </a:r>
            <a:br>
              <a:rPr lang="de-DE" sz="1800" dirty="0"/>
            </a:br>
            <a:r>
              <a:rPr lang="de-DE" sz="1800" dirty="0"/>
              <a:t> </a:t>
            </a:r>
            <a:r>
              <a:rPr lang="de-DE" sz="1600" dirty="0"/>
              <a:t>(auch wenn sie im Verhältnis mehr Starts gemacht haben) </a:t>
            </a:r>
          </a:p>
          <a:p>
            <a:pPr lvl="1">
              <a:buFont typeface="Courier New" panose="02070309020205020404" pitchFamily="49" charset="0"/>
              <a:buChar char="o"/>
            </a:pPr>
            <a:r>
              <a:rPr lang="de-DE" sz="1800" dirty="0"/>
              <a:t> FTV zahlt unabhängig von den relativen Startzahlen </a:t>
            </a:r>
            <a:r>
              <a:rPr lang="de-DE" sz="1800" b="1" dirty="0"/>
              <a:t>mindestens 45 % </a:t>
            </a:r>
            <a:r>
              <a:rPr lang="de-DE" sz="1800" dirty="0"/>
              <a:t/>
            </a:r>
            <a:br>
              <a:rPr lang="de-DE" sz="1800" dirty="0"/>
            </a:br>
            <a:r>
              <a:rPr lang="de-DE" sz="1800" dirty="0"/>
              <a:t> </a:t>
            </a:r>
            <a:r>
              <a:rPr lang="de-DE" sz="1600" dirty="0"/>
              <a:t>(auch wenn sie im Verhältnis weniger Starts gemacht haben)</a:t>
            </a:r>
          </a:p>
          <a:p>
            <a:r>
              <a:rPr lang="de-DE" sz="1800" dirty="0"/>
              <a:t>Gleichberechtigte Stimme in der IG (50 % Stimme obwohl FTV vom Sachvermögen nur 33 % gehört)</a:t>
            </a:r>
          </a:p>
        </p:txBody>
      </p:sp>
      <p:sp>
        <p:nvSpPr>
          <p:cNvPr id="4" name="Datumsplatzhalter 3">
            <a:extLst>
              <a:ext uri="{FF2B5EF4-FFF2-40B4-BE49-F238E27FC236}">
                <a16:creationId xmlns="" xmlns:a16="http://schemas.microsoft.com/office/drawing/2014/main" id="{45BAE0C4-6F40-4293-8CD7-3D240B27A61F}"/>
              </a:ext>
            </a:extLst>
          </p:cNvPr>
          <p:cNvSpPr>
            <a:spLocks noGrp="1"/>
          </p:cNvSpPr>
          <p:nvPr>
            <p:ph type="dt" sz="half" idx="10"/>
          </p:nvPr>
        </p:nvSpPr>
        <p:spPr/>
        <p:txBody>
          <a:bodyPr/>
          <a:lstStyle/>
          <a:p>
            <a:r>
              <a:rPr lang="de-DE"/>
              <a:t>05.07.2020</a:t>
            </a:r>
          </a:p>
        </p:txBody>
      </p:sp>
      <p:sp>
        <p:nvSpPr>
          <p:cNvPr id="5" name="Fußzeilenplatzhalter 4">
            <a:extLst>
              <a:ext uri="{FF2B5EF4-FFF2-40B4-BE49-F238E27FC236}">
                <a16:creationId xmlns="" xmlns:a16="http://schemas.microsoft.com/office/drawing/2014/main" id="{55DB55AD-C184-415E-B15B-50BA7DD992B3}"/>
              </a:ext>
            </a:extLst>
          </p:cNvPr>
          <p:cNvSpPr>
            <a:spLocks noGrp="1"/>
          </p:cNvSpPr>
          <p:nvPr>
            <p:ph type="ftr" sz="quarter" idx="11"/>
          </p:nvPr>
        </p:nvSpPr>
        <p:spPr/>
        <p:txBody>
          <a:bodyPr/>
          <a:lstStyle/>
          <a:p>
            <a:r>
              <a:rPr lang="de-DE"/>
              <a:t>Kernpunkte_Kostenteilung_RA_Knies_20200705.pptx</a:t>
            </a:r>
          </a:p>
        </p:txBody>
      </p:sp>
      <p:sp>
        <p:nvSpPr>
          <p:cNvPr id="6" name="Foliennummernplatzhalter 5">
            <a:extLst>
              <a:ext uri="{FF2B5EF4-FFF2-40B4-BE49-F238E27FC236}">
                <a16:creationId xmlns="" xmlns:a16="http://schemas.microsoft.com/office/drawing/2014/main" id="{0B165461-473C-478F-B59A-978BE73B01F4}"/>
              </a:ext>
            </a:extLst>
          </p:cNvPr>
          <p:cNvSpPr>
            <a:spLocks noGrp="1"/>
          </p:cNvSpPr>
          <p:nvPr>
            <p:ph type="sldNum" sz="quarter" idx="12"/>
          </p:nvPr>
        </p:nvSpPr>
        <p:spPr/>
        <p:txBody>
          <a:bodyPr/>
          <a:lstStyle/>
          <a:p>
            <a:fld id="{32CB2892-ECEA-4635-AA64-FA1BCB084AFE}" type="slidenum">
              <a:rPr lang="de-DE" smtClean="0"/>
              <a:t>6</a:t>
            </a:fld>
            <a:endParaRPr lang="de-DE" dirty="0"/>
          </a:p>
        </p:txBody>
      </p:sp>
      <p:sp>
        <p:nvSpPr>
          <p:cNvPr id="7" name="Textfeld 6">
            <a:extLst>
              <a:ext uri="{FF2B5EF4-FFF2-40B4-BE49-F238E27FC236}">
                <a16:creationId xmlns="" xmlns:a16="http://schemas.microsoft.com/office/drawing/2014/main" id="{B8BB8D03-A343-4CCD-B477-63FFDC1674E5}"/>
              </a:ext>
            </a:extLst>
          </p:cNvPr>
          <p:cNvSpPr txBox="1"/>
          <p:nvPr/>
        </p:nvSpPr>
        <p:spPr>
          <a:xfrm>
            <a:off x="838200" y="4849206"/>
            <a:ext cx="10661374" cy="1477328"/>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de-DE" b="1" dirty="0"/>
              <a:t>FTV hat Vorschlag 50/50 abgelehnt. Ebenso LSC Vorschlag Abrechnung nach Startzahlen mit Kappungs-grenze 45/55. Stattdessen Kappungsgrenze 40/60 angeboten wenn LSC auf alle Forderungen verzichtet </a:t>
            </a:r>
            <a:br>
              <a:rPr lang="de-DE" b="1" dirty="0"/>
            </a:br>
            <a:r>
              <a:rPr lang="de-DE" b="1" u="sng" dirty="0"/>
              <a:t>und </a:t>
            </a:r>
            <a:r>
              <a:rPr lang="de-DE" b="1" dirty="0"/>
              <a:t>wenn FTV kostenlos KODI und die LS4 Tragflächen überstehen lassen darf. </a:t>
            </a:r>
          </a:p>
          <a:p>
            <a:pPr marL="285750" indent="-285750">
              <a:buFont typeface="Arial" panose="020B0604020202020204" pitchFamily="34" charset="0"/>
              <a:buChar char="•"/>
            </a:pPr>
            <a:r>
              <a:rPr lang="de-DE" b="1" dirty="0"/>
              <a:t>Obwohl LSC signalisiert hat, dass dieses „Angebot“ unakzeptabel ist, wurde vom FTV RA lediglich diese Option übermittelt.</a:t>
            </a:r>
          </a:p>
        </p:txBody>
      </p:sp>
    </p:spTree>
    <p:extLst>
      <p:ext uri="{BB962C8B-B14F-4D97-AF65-F5344CB8AC3E}">
        <p14:creationId xmlns:p14="http://schemas.microsoft.com/office/powerpoint/2010/main" val="1604439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EAB982C-B413-494B-9E8C-86297611AE8C}"/>
              </a:ext>
            </a:extLst>
          </p:cNvPr>
          <p:cNvSpPr>
            <a:spLocks noGrp="1"/>
          </p:cNvSpPr>
          <p:nvPr>
            <p:ph type="title"/>
          </p:nvPr>
        </p:nvSpPr>
        <p:spPr/>
        <p:txBody>
          <a:bodyPr/>
          <a:lstStyle/>
          <a:p>
            <a:r>
              <a:rPr lang="de-DE" dirty="0" smtClean="0"/>
              <a:t>Wie ging es weiter?</a:t>
            </a:r>
            <a:endParaRPr lang="de-DE" dirty="0"/>
          </a:p>
        </p:txBody>
      </p:sp>
      <p:sp>
        <p:nvSpPr>
          <p:cNvPr id="3" name="Inhaltsplatzhalter 2">
            <a:extLst>
              <a:ext uri="{FF2B5EF4-FFF2-40B4-BE49-F238E27FC236}">
                <a16:creationId xmlns="" xmlns:a16="http://schemas.microsoft.com/office/drawing/2014/main" id="{BF2A584C-428A-4938-9911-3B6DCF0B6994}"/>
              </a:ext>
            </a:extLst>
          </p:cNvPr>
          <p:cNvSpPr>
            <a:spLocks noGrp="1"/>
          </p:cNvSpPr>
          <p:nvPr>
            <p:ph idx="1"/>
          </p:nvPr>
        </p:nvSpPr>
        <p:spPr>
          <a:xfrm>
            <a:off x="838200" y="973777"/>
            <a:ext cx="10515600" cy="5382573"/>
          </a:xfrm>
        </p:spPr>
        <p:txBody>
          <a:bodyPr>
            <a:normAutofit fontScale="85000" lnSpcReduction="10000"/>
          </a:bodyPr>
          <a:lstStyle/>
          <a:p>
            <a:r>
              <a:rPr lang="de-DE" sz="2000" dirty="0" smtClean="0"/>
              <a:t>Im Spätsommer hat der LSC aufgrund des Mitgliedervotums bei der MHV 2019 Klage beim Landgericht auf Zahlung der strittigen Abrechnungsbeträge aus den IG-Abrechnungen von 2016 bis 2019 eingereicht.</a:t>
            </a:r>
          </a:p>
          <a:p>
            <a:r>
              <a:rPr lang="de-DE" sz="2000" dirty="0" smtClean="0"/>
              <a:t>Bei der 1. Verhandlung am Landgericht empfahl der Richter die Einwilligung in eine gerichtliche Mediation (aus juristischer Sicht sei eine gerechte Entscheidung kaum zu treffen)</a:t>
            </a:r>
          </a:p>
          <a:p>
            <a:r>
              <a:rPr lang="de-DE" sz="2000" dirty="0" smtClean="0"/>
              <a:t>Der Mediationstermin am Landgericht brachte beide Parteien kein Stück weiter, weshalb entschieden wurde es noch einmal auf einem anderen Weg zu versuchen. </a:t>
            </a:r>
          </a:p>
          <a:p>
            <a:r>
              <a:rPr lang="de-DE" sz="2000" dirty="0" smtClean="0"/>
              <a:t>Zwischen November 2020 und Anfang März 2021 diskutierten Dirk Bernhardt und Walter </a:t>
            </a:r>
            <a:r>
              <a:rPr lang="de-DE" sz="2000" dirty="0" err="1" smtClean="0"/>
              <a:t>Messerschmitt</a:t>
            </a:r>
            <a:r>
              <a:rPr lang="de-DE" sz="2000" dirty="0" smtClean="0"/>
              <a:t> als Vertreter der Vereine in  fünf langen Gesprächen die einzelnen verhandelbaren und nicht verhandelbaren Punkte der </a:t>
            </a:r>
            <a:r>
              <a:rPr lang="de-DE" sz="2000" dirty="0"/>
              <a:t>Vereine </a:t>
            </a:r>
            <a:r>
              <a:rPr lang="de-DE" sz="2000" dirty="0" smtClean="0"/>
              <a:t>sowie verschiedene Lösungsansätze und -wege. Die einzelnen Schritte wurden seitens LSC jeweils im Vorstand nach- u. vorbesprochen.</a:t>
            </a:r>
            <a:endParaRPr lang="de-DE" sz="2000" dirty="0"/>
          </a:p>
          <a:p>
            <a:r>
              <a:rPr lang="de-DE" sz="2000" dirty="0" smtClean="0"/>
              <a:t>Ziel aus Sicht des LSC war es , in der Zusammenarbeit mit dem FTV eine „Pause“ einzulegen, also möglichst wenig Gemeinsames zu vereinbaren und für das notwendig Gemeinsame eine gerechte Basis der Kostentragung und Mitbestimmungsrechte zu erreichen. Die Einigung sollte die zurückliegenden Jahre zumindest ab 2017 umfassen und zunächst für mindestens weiter 5 Jahre gelten.</a:t>
            </a:r>
            <a:endParaRPr lang="de-DE" sz="2000" dirty="0"/>
          </a:p>
          <a:p>
            <a:r>
              <a:rPr lang="de-DE" sz="2000" dirty="0" smtClean="0"/>
              <a:t>Am Ende der Diskussion haben sich Dirk u. Walter entschieden, eine Grundlagenvereinbarung vorzustellen, die eine klare und einfache Kostenteilung über alle Kosten nach einem Proporz vorsieht und den Vereinen möglichst viele Freiheiten zur eigenen Entfaltung bietet bei gleichberechtigter Entscheidung bezüglich grundsätzlichen Themen am Platz.</a:t>
            </a:r>
          </a:p>
          <a:p>
            <a:r>
              <a:rPr lang="de-DE" sz="2000" dirty="0" smtClean="0"/>
              <a:t>Der Vorschlag zur Grundlagenvereinbarung wurde dann in einer Viererrunde mit Dirk Bernhardt, Sebastian Hussel, Thomas </a:t>
            </a:r>
            <a:r>
              <a:rPr lang="de-DE" sz="2000" dirty="0" err="1" smtClean="0"/>
              <a:t>Hendrische</a:t>
            </a:r>
            <a:r>
              <a:rPr lang="de-DE" sz="2000" dirty="0" smtClean="0"/>
              <a:t> u. Walter </a:t>
            </a:r>
            <a:r>
              <a:rPr lang="de-DE" sz="2000" dirty="0" err="1" smtClean="0"/>
              <a:t>Messerschmitt</a:t>
            </a:r>
            <a:r>
              <a:rPr lang="de-DE" sz="2000" dirty="0" smtClean="0"/>
              <a:t> finalisiert und anschließend in den Vorständen abgestimmt.</a:t>
            </a:r>
          </a:p>
          <a:p>
            <a:r>
              <a:rPr lang="de-DE" sz="2000" dirty="0" smtClean="0"/>
              <a:t>Die Version 5.1 dieser Grundlagenvereinbarung soll nun von den Mitgliedern bestätigt werden</a:t>
            </a:r>
            <a:endParaRPr lang="de-DE" sz="2000" dirty="0"/>
          </a:p>
        </p:txBody>
      </p:sp>
      <p:sp>
        <p:nvSpPr>
          <p:cNvPr id="4" name="Datumsplatzhalter 3">
            <a:extLst>
              <a:ext uri="{FF2B5EF4-FFF2-40B4-BE49-F238E27FC236}">
                <a16:creationId xmlns="" xmlns:a16="http://schemas.microsoft.com/office/drawing/2014/main" id="{45BAE0C4-6F40-4293-8CD7-3D240B27A61F}"/>
              </a:ext>
            </a:extLst>
          </p:cNvPr>
          <p:cNvSpPr>
            <a:spLocks noGrp="1"/>
          </p:cNvSpPr>
          <p:nvPr>
            <p:ph type="dt" sz="half" idx="10"/>
          </p:nvPr>
        </p:nvSpPr>
        <p:spPr/>
        <p:txBody>
          <a:bodyPr/>
          <a:lstStyle/>
          <a:p>
            <a:r>
              <a:rPr lang="de-DE"/>
              <a:t>05.07.2020</a:t>
            </a:r>
          </a:p>
        </p:txBody>
      </p:sp>
      <p:sp>
        <p:nvSpPr>
          <p:cNvPr id="5" name="Fußzeilenplatzhalter 4">
            <a:extLst>
              <a:ext uri="{FF2B5EF4-FFF2-40B4-BE49-F238E27FC236}">
                <a16:creationId xmlns="" xmlns:a16="http://schemas.microsoft.com/office/drawing/2014/main" id="{55DB55AD-C184-415E-B15B-50BA7DD992B3}"/>
              </a:ext>
            </a:extLst>
          </p:cNvPr>
          <p:cNvSpPr>
            <a:spLocks noGrp="1"/>
          </p:cNvSpPr>
          <p:nvPr>
            <p:ph type="ftr" sz="quarter" idx="11"/>
          </p:nvPr>
        </p:nvSpPr>
        <p:spPr/>
        <p:txBody>
          <a:bodyPr/>
          <a:lstStyle/>
          <a:p>
            <a:r>
              <a:rPr lang="de-DE"/>
              <a:t>Kernpunkte_Kostenteilung_RA_Knies_20200705.pptx</a:t>
            </a:r>
          </a:p>
        </p:txBody>
      </p:sp>
      <p:sp>
        <p:nvSpPr>
          <p:cNvPr id="6" name="Foliennummernplatzhalter 5">
            <a:extLst>
              <a:ext uri="{FF2B5EF4-FFF2-40B4-BE49-F238E27FC236}">
                <a16:creationId xmlns="" xmlns:a16="http://schemas.microsoft.com/office/drawing/2014/main" id="{0B165461-473C-478F-B59A-978BE73B01F4}"/>
              </a:ext>
            </a:extLst>
          </p:cNvPr>
          <p:cNvSpPr>
            <a:spLocks noGrp="1"/>
          </p:cNvSpPr>
          <p:nvPr>
            <p:ph type="sldNum" sz="quarter" idx="12"/>
          </p:nvPr>
        </p:nvSpPr>
        <p:spPr/>
        <p:txBody>
          <a:bodyPr/>
          <a:lstStyle/>
          <a:p>
            <a:fld id="{32CB2892-ECEA-4635-AA64-FA1BCB084AFE}" type="slidenum">
              <a:rPr lang="de-DE" smtClean="0"/>
              <a:t>7</a:t>
            </a:fld>
            <a:endParaRPr lang="de-DE" dirty="0"/>
          </a:p>
        </p:txBody>
      </p:sp>
    </p:spTree>
    <p:extLst>
      <p:ext uri="{BB962C8B-B14F-4D97-AF65-F5344CB8AC3E}">
        <p14:creationId xmlns:p14="http://schemas.microsoft.com/office/powerpoint/2010/main" val="1303335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EAB982C-B413-494B-9E8C-86297611AE8C}"/>
              </a:ext>
            </a:extLst>
          </p:cNvPr>
          <p:cNvSpPr>
            <a:spLocks noGrp="1"/>
          </p:cNvSpPr>
          <p:nvPr>
            <p:ph type="title"/>
          </p:nvPr>
        </p:nvSpPr>
        <p:spPr/>
        <p:txBody>
          <a:bodyPr/>
          <a:lstStyle/>
          <a:p>
            <a:r>
              <a:rPr lang="de-DE" dirty="0"/>
              <a:t>Was haben wir </a:t>
            </a:r>
            <a:r>
              <a:rPr lang="de-DE" dirty="0" smtClean="0"/>
              <a:t>nun verhandelt?</a:t>
            </a:r>
            <a:endParaRPr lang="de-DE" dirty="0"/>
          </a:p>
        </p:txBody>
      </p:sp>
      <p:sp>
        <p:nvSpPr>
          <p:cNvPr id="3" name="Inhaltsplatzhalter 2">
            <a:extLst>
              <a:ext uri="{FF2B5EF4-FFF2-40B4-BE49-F238E27FC236}">
                <a16:creationId xmlns="" xmlns:a16="http://schemas.microsoft.com/office/drawing/2014/main" id="{BF2A584C-428A-4938-9911-3B6DCF0B6994}"/>
              </a:ext>
            </a:extLst>
          </p:cNvPr>
          <p:cNvSpPr>
            <a:spLocks noGrp="1"/>
          </p:cNvSpPr>
          <p:nvPr>
            <p:ph idx="1"/>
          </p:nvPr>
        </p:nvSpPr>
        <p:spPr>
          <a:xfrm>
            <a:off x="838200" y="1140652"/>
            <a:ext cx="10515600" cy="4333600"/>
          </a:xfrm>
        </p:spPr>
        <p:txBody>
          <a:bodyPr>
            <a:normAutofit fontScale="85000" lnSpcReduction="20000"/>
          </a:bodyPr>
          <a:lstStyle/>
          <a:p>
            <a:r>
              <a:rPr lang="de-DE" sz="2000" dirty="0" smtClean="0"/>
              <a:t>Rückwirkender Zahlungsausgleich durch FTV ab 2017, d. h. Verzicht </a:t>
            </a:r>
            <a:r>
              <a:rPr lang="de-DE" sz="2000" dirty="0"/>
              <a:t>auf </a:t>
            </a:r>
            <a:r>
              <a:rPr lang="de-DE" sz="2000" dirty="0" smtClean="0"/>
              <a:t>rückliegenden </a:t>
            </a:r>
            <a:r>
              <a:rPr lang="de-DE" sz="2000" dirty="0"/>
              <a:t>Forderungen für </a:t>
            </a:r>
            <a:r>
              <a:rPr lang="de-DE" sz="2000" dirty="0" smtClean="0"/>
              <a:t>(nur) 2016 </a:t>
            </a:r>
            <a:r>
              <a:rPr lang="mr-IN" sz="2000" dirty="0" smtClean="0"/>
              <a:t>–</a:t>
            </a:r>
            <a:r>
              <a:rPr lang="de-DE" sz="2000" dirty="0" smtClean="0"/>
              <a:t> pauschaliert auf 6.000 € für die Jahre 2017 - 2019.</a:t>
            </a:r>
          </a:p>
          <a:p>
            <a:r>
              <a:rPr lang="de-DE" sz="2000" dirty="0" smtClean="0"/>
              <a:t>Anrechnung der Afa </a:t>
            </a:r>
            <a:r>
              <a:rPr lang="de-DE" sz="2000" dirty="0"/>
              <a:t>Kosten für Maschinen und andere Sachanlagen (bspw. Gebäude)</a:t>
            </a:r>
          </a:p>
          <a:p>
            <a:r>
              <a:rPr lang="de-DE" sz="2000" dirty="0"/>
              <a:t>Verzicht auf </a:t>
            </a:r>
            <a:r>
              <a:rPr lang="de-DE" sz="2000" dirty="0" smtClean="0"/>
              <a:t>anteilige Pachtkosten </a:t>
            </a:r>
            <a:r>
              <a:rPr lang="de-DE" sz="2000" dirty="0"/>
              <a:t>für Grundstück und Flachbau</a:t>
            </a:r>
          </a:p>
          <a:p>
            <a:r>
              <a:rPr lang="de-DE" sz="2000" dirty="0"/>
              <a:t>Verzicht auf 50 / </a:t>
            </a:r>
            <a:r>
              <a:rPr lang="de-DE" sz="2000" dirty="0" smtClean="0"/>
              <a:t>50, stattdessen </a:t>
            </a:r>
            <a:r>
              <a:rPr lang="de-DE" sz="2000" dirty="0"/>
              <a:t>jahresgenaue Abrechnung nach </a:t>
            </a:r>
            <a:r>
              <a:rPr lang="de-DE" sz="2000" dirty="0" smtClean="0"/>
              <a:t>einem Mittel aus Anteilen  der Piloten- und Startzahlen</a:t>
            </a:r>
            <a:r>
              <a:rPr lang="de-DE" sz="2000" b="1" dirty="0" smtClean="0"/>
              <a:t> für alle Kosten </a:t>
            </a:r>
            <a:r>
              <a:rPr lang="de-DE" sz="2000" dirty="0" smtClean="0"/>
              <a:t>(also auch Flugzeughalle etc.), </a:t>
            </a:r>
            <a:r>
              <a:rPr lang="de-DE" sz="2000" dirty="0"/>
              <a:t>jedoch mit folgenden Kappungsgrenzen:</a:t>
            </a:r>
          </a:p>
          <a:p>
            <a:pPr lvl="1">
              <a:buFont typeface="Courier New" panose="02070309020205020404" pitchFamily="49" charset="0"/>
              <a:buChar char="o"/>
            </a:pPr>
            <a:r>
              <a:rPr lang="de-DE" sz="2000" dirty="0"/>
              <a:t> </a:t>
            </a:r>
            <a:r>
              <a:rPr lang="de-DE" sz="2000" dirty="0" smtClean="0"/>
              <a:t>Jeder Verein </a:t>
            </a:r>
            <a:r>
              <a:rPr lang="de-DE" sz="2000" dirty="0"/>
              <a:t>zahlt unabhängig von </a:t>
            </a:r>
            <a:r>
              <a:rPr lang="de-DE" sz="2000" dirty="0" smtClean="0"/>
              <a:t>dem errechneten Proporz minimal 40% (= </a:t>
            </a:r>
            <a:r>
              <a:rPr lang="de-DE" sz="2000" b="1" dirty="0" smtClean="0"/>
              <a:t>maximal 60 %)</a:t>
            </a:r>
            <a:r>
              <a:rPr lang="de-DE" sz="2000" dirty="0"/>
              <a:t/>
            </a:r>
            <a:br>
              <a:rPr lang="de-DE" sz="2000" dirty="0"/>
            </a:br>
            <a:r>
              <a:rPr lang="de-DE" sz="2000" dirty="0"/>
              <a:t> (auch wenn </a:t>
            </a:r>
            <a:r>
              <a:rPr lang="de-DE" sz="2000" dirty="0" smtClean="0"/>
              <a:t>der Proporz aus Starts u. Piloten über der Grenze liegt) </a:t>
            </a:r>
            <a:endParaRPr lang="de-DE" sz="2000" dirty="0"/>
          </a:p>
          <a:p>
            <a:r>
              <a:rPr lang="de-DE" sz="2000" dirty="0" smtClean="0"/>
              <a:t>Gleichberechtigte Mitbestimmung  </a:t>
            </a:r>
            <a:r>
              <a:rPr lang="de-DE" sz="2000" dirty="0"/>
              <a:t>in der IG (50 % Stimme obwohl FTV vom Sachvermögen nur 33 % gehört</a:t>
            </a:r>
            <a:r>
              <a:rPr lang="de-DE" sz="2000" dirty="0" smtClean="0"/>
              <a:t>)</a:t>
            </a:r>
          </a:p>
          <a:p>
            <a:r>
              <a:rPr lang="de-DE" sz="2000" dirty="0" smtClean="0"/>
              <a:t>Alle Einnahmen bleiben bei den Vereinen (Wohnwagen, Übernachtungen Flachbau, Gastgruppen, etc.)</a:t>
            </a:r>
          </a:p>
          <a:p>
            <a:r>
              <a:rPr lang="de-DE" sz="2000" dirty="0" smtClean="0"/>
              <a:t>Erklärung zum Abschluss einer Vereinbarung über die kostenneutrale Nutzung des </a:t>
            </a:r>
            <a:r>
              <a:rPr lang="de-DE" sz="2000" dirty="0" err="1" smtClean="0"/>
              <a:t>Ostshelters</a:t>
            </a:r>
            <a:r>
              <a:rPr lang="de-DE" sz="2000" dirty="0" smtClean="0"/>
              <a:t> durch LSC i. V. mit Flächenüberstand KODI u. einem Segelflugzeug in Flugzeughalle ( bis zum Abschluss der Vereinbarung Miete wie bisher 500 €/a)  </a:t>
            </a:r>
          </a:p>
          <a:p>
            <a:r>
              <a:rPr lang="de-DE" sz="2000" dirty="0" smtClean="0"/>
              <a:t>Laufzeit der Vereinbarung 5 Jahre mit automatischer Verlängerung und dem Ziel, eine weiterführende Geschäftsordnung zu entwickeln.</a:t>
            </a:r>
          </a:p>
          <a:p>
            <a:r>
              <a:rPr lang="de-DE" sz="2000" dirty="0" smtClean="0"/>
              <a:t>Außerhalb der Vereinbarung auf IG-Sitzung bereits beschlossen: keine Verrechnung von Baustunden, feste Budgets für Instandhaltung 15.000 €/a ab 2021 u. für Investitionen 3.000 € für 2021 und  6.000 €/a ab 2022.</a:t>
            </a:r>
            <a:endParaRPr lang="de-DE" sz="2000" dirty="0"/>
          </a:p>
        </p:txBody>
      </p:sp>
      <p:sp>
        <p:nvSpPr>
          <p:cNvPr id="4" name="Datumsplatzhalter 3">
            <a:extLst>
              <a:ext uri="{FF2B5EF4-FFF2-40B4-BE49-F238E27FC236}">
                <a16:creationId xmlns="" xmlns:a16="http://schemas.microsoft.com/office/drawing/2014/main" id="{45BAE0C4-6F40-4293-8CD7-3D240B27A61F}"/>
              </a:ext>
            </a:extLst>
          </p:cNvPr>
          <p:cNvSpPr>
            <a:spLocks noGrp="1"/>
          </p:cNvSpPr>
          <p:nvPr>
            <p:ph type="dt" sz="half" idx="10"/>
          </p:nvPr>
        </p:nvSpPr>
        <p:spPr/>
        <p:txBody>
          <a:bodyPr/>
          <a:lstStyle/>
          <a:p>
            <a:r>
              <a:rPr lang="de-DE"/>
              <a:t>05.07.2020</a:t>
            </a:r>
          </a:p>
        </p:txBody>
      </p:sp>
      <p:sp>
        <p:nvSpPr>
          <p:cNvPr id="5" name="Fußzeilenplatzhalter 4">
            <a:extLst>
              <a:ext uri="{FF2B5EF4-FFF2-40B4-BE49-F238E27FC236}">
                <a16:creationId xmlns="" xmlns:a16="http://schemas.microsoft.com/office/drawing/2014/main" id="{55DB55AD-C184-415E-B15B-50BA7DD992B3}"/>
              </a:ext>
            </a:extLst>
          </p:cNvPr>
          <p:cNvSpPr>
            <a:spLocks noGrp="1"/>
          </p:cNvSpPr>
          <p:nvPr>
            <p:ph type="ftr" sz="quarter" idx="11"/>
          </p:nvPr>
        </p:nvSpPr>
        <p:spPr/>
        <p:txBody>
          <a:bodyPr/>
          <a:lstStyle/>
          <a:p>
            <a:r>
              <a:rPr lang="de-DE"/>
              <a:t>Kernpunkte_Kostenteilung_RA_Knies_20200705.pptx</a:t>
            </a:r>
          </a:p>
        </p:txBody>
      </p:sp>
      <p:sp>
        <p:nvSpPr>
          <p:cNvPr id="6" name="Foliennummernplatzhalter 5">
            <a:extLst>
              <a:ext uri="{FF2B5EF4-FFF2-40B4-BE49-F238E27FC236}">
                <a16:creationId xmlns="" xmlns:a16="http://schemas.microsoft.com/office/drawing/2014/main" id="{0B165461-473C-478F-B59A-978BE73B01F4}"/>
              </a:ext>
            </a:extLst>
          </p:cNvPr>
          <p:cNvSpPr>
            <a:spLocks noGrp="1"/>
          </p:cNvSpPr>
          <p:nvPr>
            <p:ph type="sldNum" sz="quarter" idx="12"/>
          </p:nvPr>
        </p:nvSpPr>
        <p:spPr/>
        <p:txBody>
          <a:bodyPr/>
          <a:lstStyle/>
          <a:p>
            <a:fld id="{32CB2892-ECEA-4635-AA64-FA1BCB084AFE}" type="slidenum">
              <a:rPr lang="de-DE" smtClean="0"/>
              <a:t>8</a:t>
            </a:fld>
            <a:endParaRPr lang="de-DE" dirty="0"/>
          </a:p>
        </p:txBody>
      </p:sp>
      <p:sp>
        <p:nvSpPr>
          <p:cNvPr id="7" name="Textfeld 6">
            <a:extLst>
              <a:ext uri="{FF2B5EF4-FFF2-40B4-BE49-F238E27FC236}">
                <a16:creationId xmlns="" xmlns:a16="http://schemas.microsoft.com/office/drawing/2014/main" id="{B8BB8D03-A343-4CCD-B477-63FFDC1674E5}"/>
              </a:ext>
            </a:extLst>
          </p:cNvPr>
          <p:cNvSpPr txBox="1"/>
          <p:nvPr/>
        </p:nvSpPr>
        <p:spPr>
          <a:xfrm>
            <a:off x="838200" y="5645174"/>
            <a:ext cx="10661374" cy="369332"/>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de-DE" b="1" dirty="0"/>
              <a:t>FTV hat </a:t>
            </a:r>
            <a:r>
              <a:rPr lang="de-DE" b="1" dirty="0" smtClean="0"/>
              <a:t>den Vorschlag der Grundlagenvereinbarung auf der MHV am 10.03.2021 bestätigt</a:t>
            </a:r>
            <a:endParaRPr lang="de-DE" b="1" dirty="0"/>
          </a:p>
        </p:txBody>
      </p:sp>
    </p:spTree>
    <p:extLst>
      <p:ext uri="{BB962C8B-B14F-4D97-AF65-F5344CB8AC3E}">
        <p14:creationId xmlns:p14="http://schemas.microsoft.com/office/powerpoint/2010/main" val="1699838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5013AD6-6053-4140-B322-061D4EBD0581}"/>
              </a:ext>
            </a:extLst>
          </p:cNvPr>
          <p:cNvSpPr>
            <a:spLocks noGrp="1"/>
          </p:cNvSpPr>
          <p:nvPr>
            <p:ph type="title"/>
          </p:nvPr>
        </p:nvSpPr>
        <p:spPr/>
        <p:txBody>
          <a:bodyPr/>
          <a:lstStyle/>
          <a:p>
            <a:r>
              <a:rPr lang="de-DE" dirty="0"/>
              <a:t>Back-up</a:t>
            </a:r>
          </a:p>
        </p:txBody>
      </p:sp>
      <p:sp>
        <p:nvSpPr>
          <p:cNvPr id="3" name="Textplatzhalter 2">
            <a:extLst>
              <a:ext uri="{FF2B5EF4-FFF2-40B4-BE49-F238E27FC236}">
                <a16:creationId xmlns="" xmlns:a16="http://schemas.microsoft.com/office/drawing/2014/main" id="{936793E5-88A4-47D6-A634-D1A9E63B8E3D}"/>
              </a:ext>
            </a:extLst>
          </p:cNvPr>
          <p:cNvSpPr>
            <a:spLocks noGrp="1"/>
          </p:cNvSpPr>
          <p:nvPr>
            <p:ph type="body" idx="1"/>
          </p:nvPr>
        </p:nvSpPr>
        <p:spPr/>
        <p:txBody>
          <a:bodyPr/>
          <a:lstStyle/>
          <a:p>
            <a:endParaRPr lang="de-DE"/>
          </a:p>
        </p:txBody>
      </p:sp>
      <p:sp>
        <p:nvSpPr>
          <p:cNvPr id="4" name="Datumsplatzhalter 3">
            <a:extLst>
              <a:ext uri="{FF2B5EF4-FFF2-40B4-BE49-F238E27FC236}">
                <a16:creationId xmlns="" xmlns:a16="http://schemas.microsoft.com/office/drawing/2014/main" id="{B02EF331-03C0-48DD-81A2-6A51DF3ED98D}"/>
              </a:ext>
            </a:extLst>
          </p:cNvPr>
          <p:cNvSpPr>
            <a:spLocks noGrp="1"/>
          </p:cNvSpPr>
          <p:nvPr>
            <p:ph type="dt" sz="half" idx="10"/>
          </p:nvPr>
        </p:nvSpPr>
        <p:spPr/>
        <p:txBody>
          <a:bodyPr/>
          <a:lstStyle/>
          <a:p>
            <a:r>
              <a:rPr lang="de-DE"/>
              <a:t>05.07.2020</a:t>
            </a:r>
          </a:p>
        </p:txBody>
      </p:sp>
      <p:sp>
        <p:nvSpPr>
          <p:cNvPr id="5" name="Fußzeilenplatzhalter 4">
            <a:extLst>
              <a:ext uri="{FF2B5EF4-FFF2-40B4-BE49-F238E27FC236}">
                <a16:creationId xmlns="" xmlns:a16="http://schemas.microsoft.com/office/drawing/2014/main" id="{37A7FC2E-0128-45D7-9385-CB4683AEC0FA}"/>
              </a:ext>
            </a:extLst>
          </p:cNvPr>
          <p:cNvSpPr>
            <a:spLocks noGrp="1"/>
          </p:cNvSpPr>
          <p:nvPr>
            <p:ph type="ftr" sz="quarter" idx="11"/>
          </p:nvPr>
        </p:nvSpPr>
        <p:spPr/>
        <p:txBody>
          <a:bodyPr/>
          <a:lstStyle/>
          <a:p>
            <a:r>
              <a:rPr lang="de-DE"/>
              <a:t>Kernpunkte_Kostenteilung_RA_Knies_20200705.pptx</a:t>
            </a:r>
          </a:p>
        </p:txBody>
      </p:sp>
      <p:sp>
        <p:nvSpPr>
          <p:cNvPr id="6" name="Foliennummernplatzhalter 5">
            <a:extLst>
              <a:ext uri="{FF2B5EF4-FFF2-40B4-BE49-F238E27FC236}">
                <a16:creationId xmlns="" xmlns:a16="http://schemas.microsoft.com/office/drawing/2014/main" id="{4E98444F-C2B0-4405-AD88-45555C4DA72B}"/>
              </a:ext>
            </a:extLst>
          </p:cNvPr>
          <p:cNvSpPr>
            <a:spLocks noGrp="1"/>
          </p:cNvSpPr>
          <p:nvPr>
            <p:ph type="sldNum" sz="quarter" idx="12"/>
          </p:nvPr>
        </p:nvSpPr>
        <p:spPr/>
        <p:txBody>
          <a:bodyPr/>
          <a:lstStyle/>
          <a:p>
            <a:fld id="{32CB2892-ECEA-4635-AA64-FA1BCB084AFE}" type="slidenum">
              <a:rPr lang="de-DE" smtClean="0"/>
              <a:t>9</a:t>
            </a:fld>
            <a:endParaRPr lang="de-DE"/>
          </a:p>
        </p:txBody>
      </p:sp>
    </p:spTree>
    <p:extLst>
      <p:ext uri="{BB962C8B-B14F-4D97-AF65-F5344CB8AC3E}">
        <p14:creationId xmlns:p14="http://schemas.microsoft.com/office/powerpoint/2010/main" val="3216796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1583</Words>
  <Application>Microsoft Macintosh PowerPoint</Application>
  <PresentationFormat>Breitbild</PresentationFormat>
  <Paragraphs>737</Paragraphs>
  <Slides>19</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19</vt:i4>
      </vt:variant>
    </vt:vector>
  </HeadingPairs>
  <TitlesOfParts>
    <vt:vector size="26" baseType="lpstr">
      <vt:lpstr>Calibri</vt:lpstr>
      <vt:lpstr>Calibri Light</vt:lpstr>
      <vt:lpstr>Courier New</vt:lpstr>
      <vt:lpstr>Mangal</vt:lpstr>
      <vt:lpstr>Times New Roman</vt:lpstr>
      <vt:lpstr>Arial</vt:lpstr>
      <vt:lpstr>Office Theme</vt:lpstr>
      <vt:lpstr>Grundlagenvereinbarung zur Kostenteilung LSC / FTV</vt:lpstr>
      <vt:lpstr>Kostenteilung LSC / FTV</vt:lpstr>
      <vt:lpstr>Änderungsverlangen Kostenteilung </vt:lpstr>
      <vt:lpstr>LSC fordert Kostenteilung 50 / 50  Warum?</vt:lpstr>
      <vt:lpstr>Gerechte Kostenteilung – Fakten </vt:lpstr>
      <vt:lpstr>Was haben wir als Verhandlungsposition angeboten?</vt:lpstr>
      <vt:lpstr>Wie ging es weiter?</vt:lpstr>
      <vt:lpstr>Was haben wir nun verhandelt?</vt:lpstr>
      <vt:lpstr>Back-up</vt:lpstr>
      <vt:lpstr>PowerPoint-Präsentation</vt:lpstr>
      <vt:lpstr>PowerPoint-Präsentation</vt:lpstr>
      <vt:lpstr>PowerPoint-Präsentation</vt:lpstr>
      <vt:lpstr>Kostenteilung - Details</vt:lpstr>
      <vt:lpstr>Kostenteilung – Details</vt:lpstr>
      <vt:lpstr>Datenanalyse</vt:lpstr>
      <vt:lpstr>PowerPoint-Präsentation</vt:lpstr>
      <vt:lpstr>PowerPoint-Präsentation</vt:lpstr>
      <vt:lpstr>PowerPoint-Präsentation</vt:lpstr>
      <vt:lpstr>Fusion von LSC und FTV</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Vorstandsaufgaben nä. 10 Jahre (Agenda 2030)</dc:title>
  <dc:creator>Thomas Hendrischke</dc:creator>
  <cp:lastModifiedBy>Walter Messerschmitt</cp:lastModifiedBy>
  <cp:revision>47</cp:revision>
  <dcterms:created xsi:type="dcterms:W3CDTF">2019-02-16T07:31:07Z</dcterms:created>
  <dcterms:modified xsi:type="dcterms:W3CDTF">2021-03-12T19:06:03Z</dcterms:modified>
</cp:coreProperties>
</file>